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5143500" cx="9144000"/>
  <p:notesSz cx="6858000" cy="9144000"/>
  <p:embeddedFontLs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italic.fntdata"/><Relationship Id="rId50" Type="http://schemas.openxmlformats.org/officeDocument/2006/relationships/font" Target="fonts/OpenSans-bold.fntdata"/><Relationship Id="rId52"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edsilv/biiif"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kankazi.com"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dmal.music.mcgill.ca/IIIF-AV-player/"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hypervideo.github.io/iiif-interactive-transcript/"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759c1af4b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59c1af4b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759c1af4b7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59c1af4b7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UV is open source, and has contributions from these handsome devils</a:t>
            </a:r>
            <a:endParaRPr/>
          </a:p>
          <a:p>
            <a:pPr indent="0" lvl="0" marL="0" rtl="0" algn="l">
              <a:spcBef>
                <a:spcPts val="0"/>
              </a:spcBef>
              <a:spcAft>
                <a:spcPts val="0"/>
              </a:spcAft>
              <a:buNone/>
            </a:pPr>
            <a:r>
              <a:rPr lang="en-GB"/>
              <a:t>As well as institutional support in the form of developers, testers or sometimes just cash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759c1af4b7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59c1af4b7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Some of us also pay into a community fund for UV</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759c1af4b7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59c1af4b7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759c1af4b7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759c1af4b7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I’ll be using the biiif-cli tool to make these examples if you want to try this out yourself (and you should!)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solidFill>
                  <a:schemeClr val="hlink"/>
                </a:solidFill>
                <a:hlinkClick r:id="rId2"/>
              </a:rPr>
              <a:t>https://github.com/edsilv/biiif</a:t>
            </a:r>
            <a:r>
              <a:rPr lang="en-GB"/>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759c1af4b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759c1af4b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EIther i’m so confident this </a:t>
            </a:r>
            <a:r>
              <a:rPr lang="en-GB"/>
              <a:t>material</a:t>
            </a:r>
            <a:r>
              <a:rPr lang="en-GB"/>
              <a:t> is cleared OR I don’t care… or maybe it’s just available internally?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75b2accc3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5b2accc3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Using a tiny bit of boilerplate, we put the video we want to make available into a folder beginning with an underscore</a:t>
            </a:r>
            <a:endParaRPr/>
          </a:p>
          <a:p>
            <a:pPr indent="0" lvl="0" marL="0" rtl="0" algn="l">
              <a:spcBef>
                <a:spcPts val="0"/>
              </a:spcBef>
              <a:spcAft>
                <a:spcPts val="0"/>
              </a:spcAft>
              <a:buNone/>
            </a:pPr>
            <a:r>
              <a:rPr lang="en-GB"/>
              <a:t>We can add some basic metadata into an info.yml file</a:t>
            </a:r>
            <a:endParaRPr/>
          </a:p>
          <a:p>
            <a:pPr indent="0" lvl="0" marL="0" rtl="0" algn="l">
              <a:spcBef>
                <a:spcPts val="0"/>
              </a:spcBef>
              <a:spcAft>
                <a:spcPts val="0"/>
              </a:spcAft>
              <a:buNone/>
            </a:pPr>
            <a:r>
              <a:rPr lang="en-GB"/>
              <a:t>Then we just need a url path to use as the base for everything</a:t>
            </a:r>
            <a:endParaRPr/>
          </a:p>
          <a:p>
            <a:pPr indent="0" lvl="0" marL="0" rtl="0" algn="l">
              <a:spcBef>
                <a:spcPts val="0"/>
              </a:spcBef>
              <a:spcAft>
                <a:spcPts val="0"/>
              </a:spcAft>
              <a:buNone/>
            </a:pPr>
            <a:r>
              <a:rPr lang="en-GB"/>
              <a:t>And we get some nice IIIF presentation API 3.0 output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75b2accc3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5b2accc3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759c1af4b7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759c1af4b7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you’re from the USA then this applies to you!</a:t>
            </a:r>
            <a:endParaRPr/>
          </a:p>
          <a:p>
            <a:pPr indent="0" lvl="0" marL="0" rtl="0" algn="l">
              <a:spcBef>
                <a:spcPts val="0"/>
              </a:spcBef>
              <a:spcAft>
                <a:spcPts val="0"/>
              </a:spcAft>
              <a:buNone/>
            </a:pPr>
            <a:r>
              <a:rPr lang="en-GB"/>
              <a:t>Of course, we should provide captions for accessibility reasons.</a:t>
            </a:r>
            <a:endParaRPr/>
          </a:p>
          <a:p>
            <a:pPr indent="0" lvl="0" marL="0" rtl="0" algn="l">
              <a:spcBef>
                <a:spcPts val="0"/>
              </a:spcBef>
              <a:spcAft>
                <a:spcPts val="0"/>
              </a:spcAft>
              <a:buNone/>
            </a:pPr>
            <a:r>
              <a:rPr lang="en-GB"/>
              <a:t>And we can!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75b2accc3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75b2accc3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great thing about the IIIF Presentation API is that it’s all about annotating!</a:t>
            </a:r>
            <a:endParaRPr/>
          </a:p>
          <a:p>
            <a:pPr indent="0" lvl="0" marL="0" rtl="0" algn="l">
              <a:spcBef>
                <a:spcPts val="0"/>
              </a:spcBef>
              <a:spcAft>
                <a:spcPts val="0"/>
              </a:spcAft>
              <a:buNone/>
            </a:pPr>
            <a:r>
              <a:rPr lang="en-GB"/>
              <a:t>So we can just annotate web VTT as text onto the same time line</a:t>
            </a:r>
            <a:endParaRPr/>
          </a:p>
          <a:p>
            <a:pPr indent="0" lvl="0" marL="0" rtl="0" algn="l">
              <a:spcBef>
                <a:spcPts val="0"/>
              </a:spcBef>
              <a:spcAft>
                <a:spcPts val="0"/>
              </a:spcAft>
              <a:buNone/>
            </a:pPr>
            <a:r>
              <a:rPr lang="en-GB"/>
              <a:t>We do this by putting the vtt file in the same directory as the video</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6be160f7f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6be160f7f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6bc7e87e89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6bc7e87e89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It’s all just annotations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759c1af4b7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759c1af4b7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Using a different viewer to highlight our great interoperability credentials!</a:t>
            </a:r>
            <a:endParaRPr/>
          </a:p>
          <a:p>
            <a:pPr indent="0" lvl="0" marL="0" rtl="0" algn="l">
              <a:spcBef>
                <a:spcPts val="0"/>
              </a:spcBef>
              <a:spcAft>
                <a:spcPts val="0"/>
              </a:spcAft>
              <a:buNone/>
            </a:pPr>
            <a:r>
              <a:rPr lang="en-GB" u="sng">
                <a:solidFill>
                  <a:schemeClr val="hlink"/>
                </a:solidFill>
                <a:hlinkClick r:id="rId2"/>
              </a:rPr>
              <a:t>http://kankazi.com</a:t>
            </a:r>
            <a:endParaRPr/>
          </a:p>
          <a:p>
            <a:pPr indent="0" lvl="0" marL="0" rtl="0" algn="l">
              <a:spcBef>
                <a:spcPts val="0"/>
              </a:spcBef>
              <a:spcAft>
                <a:spcPts val="0"/>
              </a:spcAft>
              <a:buNone/>
            </a:pPr>
            <a:r>
              <a:rPr lang="en-GB"/>
              <a:t>Written by Kanzaki Masahide</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759c1af4b7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59c1af4b7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Once nice thing about the presentation API is it allows you to create structure.</a:t>
            </a:r>
            <a:endParaRPr/>
          </a:p>
          <a:p>
            <a:pPr indent="0" lvl="0" marL="0" rtl="0" algn="l">
              <a:spcBef>
                <a:spcPts val="0"/>
              </a:spcBef>
              <a:spcAft>
                <a:spcPts val="0"/>
              </a:spcAft>
              <a:buNone/>
            </a:pPr>
            <a:r>
              <a:rPr lang="en-GB"/>
              <a:t>Obviously this is helpful with digitised books, as you can group images into chapters, etc</a:t>
            </a:r>
            <a:endParaRPr/>
          </a:p>
          <a:p>
            <a:pPr indent="0" lvl="0" marL="0" rtl="0" algn="l">
              <a:spcBef>
                <a:spcPts val="0"/>
              </a:spcBef>
              <a:spcAft>
                <a:spcPts val="0"/>
              </a:spcAft>
              <a:buNone/>
            </a:pPr>
            <a:r>
              <a:rPr lang="en-GB"/>
              <a:t>And you can do the same for AV</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6bc7e87e89_1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6bc7e87e89_1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Full disclosure, this feature isn’t released in biiif yet!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6bc7e87e89_1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6bc7e87e89_1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 you can create another underscore folder with another video in and here’s how it let’s you build a table of contents, using the time fragment to target specific durations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6bc7e87e89_1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6bc7e87e89_1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Here i’ve combined it into one long timeline but you don’t have to</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759c1af4b7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759c1af4b7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real world modelling problem here, with each side of a tape being digitised to one file.</a:t>
            </a:r>
            <a:endParaRPr/>
          </a:p>
          <a:p>
            <a:pPr indent="0" lvl="0" marL="0" rtl="0" algn="l">
              <a:spcBef>
                <a:spcPts val="0"/>
              </a:spcBef>
              <a:spcAft>
                <a:spcPts val="0"/>
              </a:spcAft>
              <a:buNone/>
            </a:pPr>
            <a:r>
              <a:rPr lang="en-GB"/>
              <a:t>Logical sections of the recording span the sides</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6bc7e87e89_1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6bc7e87e89_1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can target the canvas using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6bc7e87e89_1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6bc7e87e89_1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And here we target two time ranges across two canvases.</a:t>
            </a:r>
            <a:endParaRPr/>
          </a:p>
          <a:p>
            <a:pPr indent="0" lvl="0" marL="0" rtl="0" algn="l">
              <a:spcBef>
                <a:spcPts val="0"/>
              </a:spcBef>
              <a:spcAft>
                <a:spcPts val="0"/>
              </a:spcAft>
              <a:buNone/>
            </a:pPr>
            <a:r>
              <a:rPr lang="en-GB"/>
              <a:t>So you can build pretty complex logical heirarchies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759c1af4b7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759c1af4b7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759c1af4b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759c1af4b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community that develops sghared APIs, implements them in software, and exposes interoperable content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6bc7e87e89_1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6bc7e87e89_1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Font typeface="Arial"/>
              <a:buNone/>
            </a:pPr>
            <a:r>
              <a:rPr lang="en-GB">
                <a:solidFill>
                  <a:srgbClr val="414141"/>
                </a:solidFill>
              </a:rPr>
              <a:t>IIIF defines a whole Authentication workflow to work with your existing solution</a:t>
            </a:r>
            <a:endParaRPr>
              <a:solidFill>
                <a:srgbClr val="414141"/>
              </a:solidFill>
            </a:endParaRPr>
          </a:p>
          <a:p>
            <a:pPr indent="0" lvl="0" marL="0" rtl="0" algn="l">
              <a:spcBef>
                <a:spcPts val="270"/>
              </a:spcBef>
              <a:spcAft>
                <a:spcPts val="0"/>
              </a:spcAft>
              <a:buClr>
                <a:srgbClr val="000000"/>
              </a:buClr>
              <a:buFont typeface="Arial"/>
              <a:buNone/>
            </a:pPr>
            <a:r>
              <a:rPr lang="en-GB">
                <a:solidFill>
                  <a:srgbClr val="414141"/>
                </a:solidFill>
              </a:rPr>
              <a:t>Either login, click through, kiosk or external (ie, completely up to you)</a:t>
            </a:r>
            <a:endParaRPr>
              <a:solidFill>
                <a:srgbClr val="414141"/>
              </a:solidFill>
            </a:endParaRPr>
          </a:p>
          <a:p>
            <a:pPr indent="0" lvl="0" marL="0" rtl="0" algn="l">
              <a:spcBef>
                <a:spcPts val="270"/>
              </a:spcBef>
              <a:spcAft>
                <a:spcPts val="0"/>
              </a:spcAft>
              <a:buClr>
                <a:srgbClr val="000000"/>
              </a:buClr>
              <a:buFont typeface="Arial"/>
              <a:buNone/>
            </a:pPr>
            <a:r>
              <a:rPr lang="en-GB">
                <a:solidFill>
                  <a:srgbClr val="414141"/>
                </a:solidFill>
              </a:rPr>
              <a:t>Allows you to present a degraded version</a:t>
            </a:r>
            <a:endParaRPr>
              <a:solidFill>
                <a:srgbClr val="414141"/>
              </a:solidFill>
            </a:endParaRPr>
          </a:p>
          <a:p>
            <a:pPr indent="0" lvl="0" marL="0" rtl="0" algn="l">
              <a:spcBef>
                <a:spcPts val="270"/>
              </a:spcBef>
              <a:spcAft>
                <a:spcPts val="0"/>
              </a:spcAft>
              <a:buClr>
                <a:srgbClr val="000000"/>
              </a:buClr>
              <a:buFont typeface="Arial"/>
              <a:buNone/>
            </a:pPr>
            <a:r>
              <a:rPr lang="en-GB">
                <a:solidFill>
                  <a:srgbClr val="414141"/>
                </a:solidFill>
              </a:rPr>
              <a:t>But then gives the user a clue that they are seeing a degraded version, and offer a resolution (in this case, logging in as staff)</a:t>
            </a:r>
            <a:endParaRPr>
              <a:solidFill>
                <a:srgbClr val="414141"/>
              </a:solidFill>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6bc7e87e89_1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6bc7e87e89_1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6bc7e87e89_1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6bc7e87e89_1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6bc7e87e89_1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6bc7e87e89_1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6bc7e87e89_1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6bc7e87e89_1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759c1af4b7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759c1af4b7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6bc7e87e89_1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6bc7e87e89_1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With just a few lines of python (or some good cut &amp; paste skills), you can turn those web vtt into web annotations. Use the same syntax to target the correct time range.</a:t>
            </a:r>
            <a:endParaRPr/>
          </a:p>
          <a:p>
            <a:pPr indent="0" lvl="0" marL="0" rtl="0" algn="l">
              <a:spcBef>
                <a:spcPts val="0"/>
              </a:spcBef>
              <a:spcAft>
                <a:spcPts val="0"/>
              </a:spcAft>
              <a:buNone/>
            </a:pPr>
            <a:r>
              <a:rPr lang="en-GB"/>
              <a:t>Why is this good? </a:t>
            </a:r>
            <a:endParaRPr/>
          </a:p>
          <a:p>
            <a:pPr indent="0" lvl="0" marL="0" rtl="0" algn="l">
              <a:spcBef>
                <a:spcPts val="0"/>
              </a:spcBef>
              <a:spcAft>
                <a:spcPts val="0"/>
              </a:spcAft>
              <a:buNone/>
            </a:pPr>
            <a:r>
              <a:rPr lang="en-GB"/>
              <a:t>You will be able to take advantage of the IIIF search API in the future! People can link to your transcription, provide translations, etc.</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6bc7e87e89_1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6bc7e87e89_1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Interoperability is cool!</a:t>
            </a:r>
            <a:endParaRPr/>
          </a:p>
          <a:p>
            <a:pPr indent="0" lvl="0" marL="0" rtl="0" algn="l">
              <a:spcBef>
                <a:spcPts val="0"/>
              </a:spcBef>
              <a:spcAft>
                <a:spcPts val="0"/>
              </a:spcAft>
              <a:buNone/>
            </a:pPr>
            <a:r>
              <a:rPr lang="en-GB"/>
              <a:t>Demo from McGil Univsity Montreal, </a:t>
            </a:r>
            <a:r>
              <a:rPr lang="en-GB" u="sng">
                <a:solidFill>
                  <a:schemeClr val="hlink"/>
                </a:solidFill>
                <a:hlinkClick r:id="rId2"/>
              </a:rPr>
              <a:t>https://ddmal.music.mcgill.ca/IIIF-AV-player/</a:t>
            </a:r>
            <a:endParaRPr/>
          </a:p>
          <a:p>
            <a:pPr indent="0" lvl="0" marL="0" rtl="0" algn="l">
              <a:spcBef>
                <a:spcPts val="0"/>
              </a:spcBef>
              <a:spcAft>
                <a:spcPts val="0"/>
              </a:spcAft>
              <a:buNone/>
            </a:pPr>
            <a:r>
              <a:rPr lang="en-GB"/>
              <a:t>Works by annotation Music Encoding Initiative source onto the canvas timeline</a:t>
            </a:r>
            <a:endParaRPr/>
          </a:p>
          <a:p>
            <a:pPr indent="0" lvl="0" marL="0" rtl="0" algn="l">
              <a:spcBef>
                <a:spcPts val="0"/>
              </a:spcBef>
              <a:spcAft>
                <a:spcPts val="0"/>
              </a:spcAft>
              <a:buNone/>
            </a:pPr>
            <a:r>
              <a:rPr lang="en-GB"/>
              <a:t>Which is rendered as an engraving and used to navigate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6be160f7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6be160f7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example from a hackathon held by the BBC and produced by Tom Crane and Joscher Jaeger</a:t>
            </a:r>
            <a:endParaRPr/>
          </a:p>
          <a:p>
            <a:pPr indent="0" lvl="0" marL="0" rtl="0" algn="l">
              <a:spcBef>
                <a:spcPts val="0"/>
              </a:spcBef>
              <a:spcAft>
                <a:spcPts val="0"/>
              </a:spcAft>
              <a:buNone/>
            </a:pPr>
            <a:r>
              <a:rPr lang="en-GB"/>
              <a:t>Tags the existing German parliamentary archive and makes it IIIF, replicating the interface.</a:t>
            </a:r>
            <a:endParaRPr/>
          </a:p>
          <a:p>
            <a:pPr indent="0" lvl="0" marL="0" rtl="0" algn="l">
              <a:spcBef>
                <a:spcPts val="0"/>
              </a:spcBef>
              <a:spcAft>
                <a:spcPts val="0"/>
              </a:spcAft>
              <a:buNone/>
            </a:pPr>
            <a:r>
              <a:rPr lang="en-GB"/>
              <a:t>One video annotated onto the canvas, and </a:t>
            </a:r>
            <a:r>
              <a:rPr lang="en-GB"/>
              <a:t>hundreds</a:t>
            </a:r>
            <a:r>
              <a:rPr lang="en-GB"/>
              <a:t> of text annotations.</a:t>
            </a:r>
            <a:endParaRPr/>
          </a:p>
          <a:p>
            <a:pPr indent="0" lvl="0" marL="0" rtl="0" algn="l">
              <a:spcBef>
                <a:spcPts val="0"/>
              </a:spcBef>
              <a:spcAft>
                <a:spcPts val="0"/>
              </a:spcAft>
              <a:buNone/>
            </a:pPr>
            <a:r>
              <a:rPr lang="en-GB"/>
              <a:t>The idea isn’t new, but the interoperability is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solidFill>
                  <a:schemeClr val="hlink"/>
                </a:solidFill>
                <a:hlinkClick r:id="rId2"/>
              </a:rPr>
              <a:t>https://openhypervideo.github.io/iiif-interactive-transcript/</a:t>
            </a:r>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6be160f7f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6be160f7f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6bc7e87e89_1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bc7e87e89_1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is out of date! Blue are consortium members, red adopters (that we know about)</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6bc7e87e89_1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6bc7e87e89_1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Upcoming work from University of Texas/Brumfield labs on creating a workflow for annotating any AV content in IIIF</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759c1af4b7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759c1af4b7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759c1af4b7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759c1af4b7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759c1af4b7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759c1af4b7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6bc7e87e89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bc7e87e89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6be160f7f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6be160f7f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Collection being a collection of manifests</a:t>
            </a:r>
            <a:endParaRPr/>
          </a:p>
          <a:p>
            <a:pPr indent="0" lvl="0" marL="0" rtl="0" algn="l">
              <a:spcBef>
                <a:spcPts val="0"/>
              </a:spcBef>
              <a:spcAft>
                <a:spcPts val="0"/>
              </a:spcAft>
              <a:buNone/>
            </a:pPr>
            <a:r>
              <a:rPr lang="en-GB"/>
              <a:t>Manifest is the unit of distribution (say, a Book or an Album)</a:t>
            </a:r>
            <a:endParaRPr/>
          </a:p>
          <a:p>
            <a:pPr indent="0" lvl="0" marL="0" rtl="0" algn="l">
              <a:spcBef>
                <a:spcPts val="0"/>
              </a:spcBef>
              <a:spcAft>
                <a:spcPts val="0"/>
              </a:spcAft>
              <a:buNone/>
            </a:pPr>
            <a:r>
              <a:rPr lang="en-GB"/>
              <a:t>Canvas described an abstract space, think a page or a side of a record</a:t>
            </a:r>
            <a:endParaRPr/>
          </a:p>
          <a:p>
            <a:pPr indent="0" lvl="0" marL="0" rtl="0" algn="l">
              <a:spcBef>
                <a:spcPts val="0"/>
              </a:spcBef>
              <a:spcAft>
                <a:spcPts val="0"/>
              </a:spcAft>
              <a:buNone/>
            </a:pPr>
            <a:r>
              <a:rPr lang="en-GB"/>
              <a:t>Ranges describe structure (e.g. chapters of a book, tracks on a tape)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6bc7e87e89_1_66:notes"/>
          <p:cNvSpPr/>
          <p:nvPr>
            <p:ph idx="2" type="sldImg"/>
          </p:nvPr>
        </p:nvSpPr>
        <p:spPr>
          <a:xfrm>
            <a:off x="2020673" y="1142467"/>
            <a:ext cx="28167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6bc7e87e89_1_66:notes"/>
          <p:cNvSpPr txBox="1"/>
          <p:nvPr>
            <p:ph idx="1" type="body"/>
          </p:nvPr>
        </p:nvSpPr>
        <p:spPr>
          <a:xfrm>
            <a:off x="685801"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 canvas is an abstract space with some dimensions to set an aspect ratio.</a:t>
            </a:r>
            <a:endParaRPr/>
          </a:p>
          <a:p>
            <a:pPr indent="0" lvl="0" marL="0" rtl="0" algn="l">
              <a:spcBef>
                <a:spcPts val="0"/>
              </a:spcBef>
              <a:spcAft>
                <a:spcPts val="0"/>
              </a:spcAft>
              <a:buNone/>
            </a:pPr>
            <a:r>
              <a:rPr lang="en-GB"/>
              <a:t>This space doesn’t have any content yet. How do we fill it? Through annotation.</a:t>
            </a:r>
            <a:endParaRPr/>
          </a:p>
          <a:p>
            <a:pPr indent="0" lvl="0" marL="0" rtl="0" algn="l">
              <a:spcBef>
                <a:spcPts val="0"/>
              </a:spcBef>
              <a:spcAft>
                <a:spcPts val="0"/>
              </a:spcAft>
              <a:buNone/>
            </a:pPr>
            <a:r>
              <a:t/>
            </a:r>
            <a:endParaRPr/>
          </a:p>
        </p:txBody>
      </p:sp>
      <p:sp>
        <p:nvSpPr>
          <p:cNvPr id="97" name="Google Shape;97;g6bc7e87e89_1_66:notes"/>
          <p:cNvSpPr txBox="1"/>
          <p:nvPr>
            <p:ph idx="12" type="sldNum"/>
          </p:nvPr>
        </p:nvSpPr>
        <p:spPr>
          <a:xfrm>
            <a:off x="3884618" y="8685214"/>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6bc7e87e89_1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6bc7e87e89_1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Now, canvases can have a duration. So you can have width/height and duration, or just just width/height, or just duration!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6bc7e87e89_1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6bc7e87e89_1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7"/>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lt1"/>
              </a:buClr>
              <a:buSzPts val="1400"/>
              <a:buChar char="●"/>
              <a:defRPr/>
            </a:lvl1pPr>
            <a:lvl2pPr indent="-317500" lvl="1" marL="914400" rtl="0" algn="l">
              <a:lnSpc>
                <a:spcPct val="90000"/>
              </a:lnSpc>
              <a:spcBef>
                <a:spcPts val="1600"/>
              </a:spcBef>
              <a:spcAft>
                <a:spcPts val="0"/>
              </a:spcAft>
              <a:buClr>
                <a:schemeClr val="lt1"/>
              </a:buClr>
              <a:buSzPts val="1400"/>
              <a:buChar char="○"/>
              <a:defRPr/>
            </a:lvl2pPr>
            <a:lvl3pPr indent="-317500" lvl="2" marL="1371600" rtl="0" algn="l">
              <a:lnSpc>
                <a:spcPct val="90000"/>
              </a:lnSpc>
              <a:spcBef>
                <a:spcPts val="1600"/>
              </a:spcBef>
              <a:spcAft>
                <a:spcPts val="0"/>
              </a:spcAft>
              <a:buClr>
                <a:schemeClr val="lt1"/>
              </a:buClr>
              <a:buSzPts val="1400"/>
              <a:buChar char="■"/>
              <a:defRPr/>
            </a:lvl3pPr>
            <a:lvl4pPr indent="-317500" lvl="3" marL="1828800" rtl="0" algn="l">
              <a:lnSpc>
                <a:spcPct val="90000"/>
              </a:lnSpc>
              <a:spcBef>
                <a:spcPts val="1600"/>
              </a:spcBef>
              <a:spcAft>
                <a:spcPts val="0"/>
              </a:spcAft>
              <a:buClr>
                <a:schemeClr val="lt1"/>
              </a:buClr>
              <a:buSzPts val="1400"/>
              <a:buChar char="●"/>
              <a:defRPr/>
            </a:lvl4pPr>
            <a:lvl5pPr indent="-317500" lvl="4" marL="2286000" rtl="0" algn="l">
              <a:lnSpc>
                <a:spcPct val="90000"/>
              </a:lnSpc>
              <a:spcBef>
                <a:spcPts val="1600"/>
              </a:spcBef>
              <a:spcAft>
                <a:spcPts val="0"/>
              </a:spcAft>
              <a:buClr>
                <a:schemeClr val="lt1"/>
              </a:buClr>
              <a:buSzPts val="1400"/>
              <a:buChar char="○"/>
              <a:defRPr/>
            </a:lvl5pPr>
            <a:lvl6pPr indent="-317500" lvl="5" marL="2743200" rtl="0" algn="l">
              <a:lnSpc>
                <a:spcPct val="90000"/>
              </a:lnSpc>
              <a:spcBef>
                <a:spcPts val="1600"/>
              </a:spcBef>
              <a:spcAft>
                <a:spcPts val="0"/>
              </a:spcAft>
              <a:buClr>
                <a:schemeClr val="lt1"/>
              </a:buClr>
              <a:buSzPts val="1400"/>
              <a:buChar char="■"/>
              <a:defRPr/>
            </a:lvl6pPr>
            <a:lvl7pPr indent="-317500" lvl="6" marL="3200400" rtl="0" algn="l">
              <a:lnSpc>
                <a:spcPct val="90000"/>
              </a:lnSpc>
              <a:spcBef>
                <a:spcPts val="1600"/>
              </a:spcBef>
              <a:spcAft>
                <a:spcPts val="0"/>
              </a:spcAft>
              <a:buClr>
                <a:schemeClr val="lt1"/>
              </a:buClr>
              <a:buSzPts val="1400"/>
              <a:buChar char="●"/>
              <a:defRPr/>
            </a:lvl7pPr>
            <a:lvl8pPr indent="-317500" lvl="7" marL="3657600" rtl="0" algn="l">
              <a:lnSpc>
                <a:spcPct val="90000"/>
              </a:lnSpc>
              <a:spcBef>
                <a:spcPts val="1600"/>
              </a:spcBef>
              <a:spcAft>
                <a:spcPts val="0"/>
              </a:spcAft>
              <a:buClr>
                <a:schemeClr val="lt1"/>
              </a:buClr>
              <a:buSzPts val="1400"/>
              <a:buChar char="○"/>
              <a:defRPr/>
            </a:lvl8pPr>
            <a:lvl9pPr indent="-317500" lvl="8" marL="4114800" rtl="0" algn="l">
              <a:lnSpc>
                <a:spcPct val="90000"/>
              </a:lnSpc>
              <a:spcBef>
                <a:spcPts val="1600"/>
              </a:spcBef>
              <a:spcAft>
                <a:spcPts val="1600"/>
              </a:spcAft>
              <a:buClr>
                <a:schemeClr val="lt1"/>
              </a:buClr>
              <a:buSzPts val="1400"/>
              <a:buChar char="■"/>
              <a:defRPr/>
            </a:lvl9pPr>
          </a:lstStyle>
          <a:p/>
        </p:txBody>
      </p:sp>
      <p:sp>
        <p:nvSpPr>
          <p:cNvPr id="53" name="Google Shape;53;p13"/>
          <p:cNvSpPr txBox="1"/>
          <p:nvPr>
            <p:ph idx="10" type="dt"/>
          </p:nvPr>
        </p:nvSpPr>
        <p:spPr>
          <a:xfrm>
            <a:off x="628650" y="476727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6727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6727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FFFFFF"/>
                </a:solidFill>
              </a:defRPr>
            </a:lvl1pPr>
            <a:lvl2pPr indent="0" lvl="1" marL="0" rtl="0" algn="r">
              <a:spcBef>
                <a:spcPts val="0"/>
              </a:spcBef>
              <a:buNone/>
              <a:defRPr>
                <a:solidFill>
                  <a:srgbClr val="FFFFFF"/>
                </a:solidFill>
              </a:defRPr>
            </a:lvl2pPr>
            <a:lvl3pPr indent="0" lvl="2" marL="0" rtl="0" algn="r">
              <a:spcBef>
                <a:spcPts val="0"/>
              </a:spcBef>
              <a:buNone/>
              <a:defRPr>
                <a:solidFill>
                  <a:srgbClr val="FFFFFF"/>
                </a:solidFill>
              </a:defRPr>
            </a:lvl3pPr>
            <a:lvl4pPr indent="0" lvl="3" marL="0" rtl="0" algn="r">
              <a:spcBef>
                <a:spcPts val="0"/>
              </a:spcBef>
              <a:buNone/>
              <a:defRPr>
                <a:solidFill>
                  <a:srgbClr val="FFFFFF"/>
                </a:solidFill>
              </a:defRPr>
            </a:lvl4pPr>
            <a:lvl5pPr indent="0" lvl="4" marL="0" rtl="0" algn="r">
              <a:spcBef>
                <a:spcPts val="0"/>
              </a:spcBef>
              <a:buNone/>
              <a:defRPr>
                <a:solidFill>
                  <a:srgbClr val="FFFFFF"/>
                </a:solidFill>
              </a:defRPr>
            </a:lvl5pPr>
            <a:lvl6pPr indent="0" lvl="5" marL="0" rtl="0" algn="r">
              <a:spcBef>
                <a:spcPts val="0"/>
              </a:spcBef>
              <a:buNone/>
              <a:defRPr>
                <a:solidFill>
                  <a:srgbClr val="FFFFFF"/>
                </a:solidFill>
              </a:defRPr>
            </a:lvl6pPr>
            <a:lvl7pPr indent="0" lvl="6" marL="0" rtl="0" algn="r">
              <a:spcBef>
                <a:spcPts val="0"/>
              </a:spcBef>
              <a:buNone/>
              <a:defRPr>
                <a:solidFill>
                  <a:srgbClr val="FFFFFF"/>
                </a:solidFill>
              </a:defRPr>
            </a:lvl7pPr>
            <a:lvl8pPr indent="0" lvl="7" marL="0" rtl="0" algn="r">
              <a:spcBef>
                <a:spcPts val="0"/>
              </a:spcBef>
              <a:buNone/>
              <a:defRPr>
                <a:solidFill>
                  <a:srgbClr val="FFFFFF"/>
                </a:solidFill>
              </a:defRPr>
            </a:lvl8pPr>
            <a:lvl9pPr indent="0" lvl="8" marL="0" rt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drive.google.com/file/d/1kefPdzpW7zXLzPIJeAztcUTfunznnKTH/view" TargetMode="Externa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drive.google.com/file/d/1zpcF70pateTdteCO3R736GwykEYI4m8P/view" TargetMode="Externa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hyperlink" Target="http://drive.google.com/file/d/1NumihW4HtEnnNin3l7lF6OHMBg_Nb0JC/view" TargetMode="Externa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16.pn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16.pn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drive.google.com/file/d/1loYSDMb9W4DGV-0wHscOqfZ6J4Ito7e4/view" TargetMode="External"/><Relationship Id="rId4" Type="http://schemas.openxmlformats.org/officeDocument/2006/relationships/image" Target="../media/image2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drive.google.com/file/d/1DhXEl-Bt_eVSg977KksoNT5D0ypkX89b/view" TargetMode="Externa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iiif.io/" TargetMode="External"/><Relationship Id="rId4" Type="http://schemas.openxmlformats.org/officeDocument/2006/relationships/hyperlink" Target="https://groups.google.com/forum/#!forum/iiif-discuss" TargetMode="External"/><Relationship Id="rId5" Type="http://schemas.openxmlformats.org/officeDocument/2006/relationships/hyperlink" Target="http://bit.ly/iiif-slack" TargetMode="External"/><Relationship Id="rId6" Type="http://schemas.openxmlformats.org/officeDocument/2006/relationships/hyperlink" Target="https://iiif.io/community/cal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universalviewerinvite.herokuapp.com/" TargetMode="External"/><Relationship Id="rId4" Type="http://schemas.openxmlformats.org/officeDocument/2006/relationships/hyperlink" Target="https://opencollective.com/universalviewer" TargetMode="External"/><Relationship Id="rId5" Type="http://schemas.openxmlformats.org/officeDocument/2006/relationships/hyperlink" Target="https://github.com/UniversalViewer/universalviewer"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nvSpPr>
        <p:spPr>
          <a:xfrm>
            <a:off x="3552684" y="91277"/>
            <a:ext cx="4740600" cy="2387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000">
                <a:solidFill>
                  <a:srgbClr val="F2F2F2"/>
                </a:solidFill>
                <a:latin typeface="Calibri"/>
                <a:ea typeface="Calibri"/>
                <a:cs typeface="Calibri"/>
                <a:sym typeface="Calibri"/>
              </a:rPr>
              <a:t>International </a:t>
            </a:r>
            <a:br>
              <a:rPr lang="en-GB" sz="4000">
                <a:solidFill>
                  <a:srgbClr val="F2F2F2"/>
                </a:solidFill>
                <a:latin typeface="Calibri"/>
                <a:ea typeface="Calibri"/>
                <a:cs typeface="Calibri"/>
                <a:sym typeface="Calibri"/>
              </a:rPr>
            </a:br>
            <a:r>
              <a:rPr lang="en-GB" sz="4000">
                <a:solidFill>
                  <a:srgbClr val="F2F2F2"/>
                </a:solidFill>
                <a:latin typeface="Calibri"/>
                <a:ea typeface="Calibri"/>
                <a:cs typeface="Calibri"/>
                <a:sym typeface="Calibri"/>
              </a:rPr>
              <a:t>Image </a:t>
            </a:r>
            <a:br>
              <a:rPr lang="en-GB" sz="4000">
                <a:solidFill>
                  <a:srgbClr val="F2F2F2"/>
                </a:solidFill>
                <a:latin typeface="Calibri"/>
                <a:ea typeface="Calibri"/>
                <a:cs typeface="Calibri"/>
                <a:sym typeface="Calibri"/>
              </a:rPr>
            </a:br>
            <a:r>
              <a:rPr lang="en-GB" sz="4000">
                <a:solidFill>
                  <a:srgbClr val="F2F2F2"/>
                </a:solidFill>
                <a:latin typeface="Calibri"/>
                <a:ea typeface="Calibri"/>
                <a:cs typeface="Calibri"/>
                <a:sym typeface="Calibri"/>
              </a:rPr>
              <a:t>Interoperability Framework*</a:t>
            </a:r>
            <a:endParaRPr sz="4000">
              <a:solidFill>
                <a:srgbClr val="F2F2F2"/>
              </a:solidFill>
              <a:latin typeface="Calibri"/>
              <a:ea typeface="Calibri"/>
              <a:cs typeface="Calibri"/>
              <a:sym typeface="Calibri"/>
            </a:endParaRPr>
          </a:p>
        </p:txBody>
      </p:sp>
      <p:sp>
        <p:nvSpPr>
          <p:cNvPr id="61" name="Google Shape;61;p14"/>
          <p:cNvSpPr txBox="1"/>
          <p:nvPr/>
        </p:nvSpPr>
        <p:spPr>
          <a:xfrm>
            <a:off x="850705" y="2979083"/>
            <a:ext cx="6975000" cy="2569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GB" sz="7000">
                <a:solidFill>
                  <a:srgbClr val="F2F2F2"/>
                </a:solidFill>
                <a:latin typeface="Calibri"/>
                <a:ea typeface="Calibri"/>
                <a:cs typeface="Calibri"/>
                <a:sym typeface="Calibri"/>
              </a:rPr>
              <a:t>* Now with AV!</a:t>
            </a:r>
            <a:endParaRPr sz="2400">
              <a:solidFill>
                <a:srgbClr val="F2F2F2"/>
              </a:solidFill>
              <a:latin typeface="Calibri"/>
              <a:ea typeface="Calibri"/>
              <a:cs typeface="Calibri"/>
              <a:sym typeface="Calibri"/>
            </a:endParaRPr>
          </a:p>
          <a:p>
            <a:pPr indent="0" lvl="0" marL="0" rtl="0" algn="l">
              <a:lnSpc>
                <a:spcPct val="90000"/>
              </a:lnSpc>
              <a:spcBef>
                <a:spcPts val="1000"/>
              </a:spcBef>
              <a:spcAft>
                <a:spcPts val="0"/>
              </a:spcAft>
              <a:buNone/>
            </a:pPr>
            <a:r>
              <a:rPr lang="en-GB" sz="2400">
                <a:solidFill>
                  <a:srgbClr val="F2F2F2"/>
                </a:solidFill>
                <a:latin typeface="Calibri"/>
                <a:ea typeface="Calibri"/>
                <a:cs typeface="Calibri"/>
                <a:sym typeface="Calibri"/>
              </a:rPr>
              <a:t>Andy Irving, British Library</a:t>
            </a:r>
            <a:endParaRPr sz="24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t/>
            </a:r>
            <a:endParaRPr sz="2400">
              <a:solidFill>
                <a:srgbClr val="F2F2F2"/>
              </a:solidFill>
              <a:latin typeface="Calibri"/>
              <a:ea typeface="Calibri"/>
              <a:cs typeface="Calibri"/>
              <a:sym typeface="Calibri"/>
            </a:endParaRPr>
          </a:p>
        </p:txBody>
      </p:sp>
      <p:pic>
        <p:nvPicPr>
          <p:cNvPr descr="IIIF Logo" id="62" name="Google Shape;62;p14" title="IIIF"/>
          <p:cNvPicPr preferRelativeResize="0"/>
          <p:nvPr/>
        </p:nvPicPr>
        <p:blipFill rotWithShape="1">
          <a:blip r:embed="rId3">
            <a:alphaModFix/>
          </a:blip>
          <a:srcRect b="0" l="0" r="0" t="0"/>
          <a:stretch/>
        </p:blipFill>
        <p:spPr>
          <a:xfrm>
            <a:off x="955638" y="244908"/>
            <a:ext cx="2293931" cy="22939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pic>
        <p:nvPicPr>
          <p:cNvPr descr="Universal Viewer homepage, a community developed open source project on a mission to help you share your content with the world" id="125" name="Google Shape;125;p23" title="Universal Viewer"/>
          <p:cNvPicPr preferRelativeResize="0"/>
          <p:nvPr/>
        </p:nvPicPr>
        <p:blipFill>
          <a:blip r:embed="rId3">
            <a:alphaModFix/>
          </a:blip>
          <a:stretch>
            <a:fillRect/>
          </a:stretch>
        </p:blipFill>
        <p:spPr>
          <a:xfrm>
            <a:off x="152400" y="152400"/>
            <a:ext cx="8839199" cy="4779951"/>
          </a:xfrm>
          <a:prstGeom prst="rect">
            <a:avLst/>
          </a:prstGeom>
          <a:noFill/>
          <a:ln>
            <a:noFill/>
          </a:ln>
        </p:spPr>
      </p:pic>
      <p:pic>
        <p:nvPicPr>
          <p:cNvPr id="126" name="Google Shape;126;p23"/>
          <p:cNvPicPr preferRelativeResize="0"/>
          <p:nvPr/>
        </p:nvPicPr>
        <p:blipFill>
          <a:blip r:embed="rId4">
            <a:alphaModFix/>
          </a:blip>
          <a:stretch>
            <a:fillRect/>
          </a:stretch>
        </p:blipFill>
        <p:spPr>
          <a:xfrm>
            <a:off x="-1" y="99361"/>
            <a:ext cx="9144001" cy="49447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30" name="Shape 130"/>
        <p:cNvGrpSpPr/>
        <p:nvPr/>
      </p:nvGrpSpPr>
      <p:grpSpPr>
        <a:xfrm>
          <a:off x="0" y="0"/>
          <a:ext cx="0" cy="0"/>
          <a:chOff x="0" y="0"/>
          <a:chExt cx="0" cy="0"/>
        </a:xfrm>
      </p:grpSpPr>
      <p:pic>
        <p:nvPicPr>
          <p:cNvPr descr="Contributors to the Universal Viewer include the British Library, National Library of Wales, Villanova University, Stanford University Library, The Swedish National Archives, Princeton University Library, the Wellcome Library, and many more" id="131" name="Google Shape;131;p24" title="Universal Viewer Contributors"/>
          <p:cNvPicPr preferRelativeResize="0"/>
          <p:nvPr/>
        </p:nvPicPr>
        <p:blipFill>
          <a:blip r:embed="rId3">
            <a:alphaModFix/>
          </a:blip>
          <a:stretch>
            <a:fillRect/>
          </a:stretch>
        </p:blipFill>
        <p:spPr>
          <a:xfrm>
            <a:off x="853345" y="0"/>
            <a:ext cx="7437308"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A view of the budget for the Universal Viewer project, including projected annual income of $16,438 US dollars" id="138" name="Google Shape;138;p25" title="Universal Viewer Open Collective"/>
          <p:cNvPicPr preferRelativeResize="0"/>
          <p:nvPr/>
        </p:nvPicPr>
        <p:blipFill>
          <a:blip r:embed="rId3">
            <a:alphaModFix/>
          </a:blip>
          <a:stretch>
            <a:fillRect/>
          </a:stretch>
        </p:blipFill>
        <p:spPr>
          <a:xfrm>
            <a:off x="51048" y="0"/>
            <a:ext cx="9041901"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Say hello to my friend Ed</a:t>
            </a:r>
            <a:endParaRPr/>
          </a:p>
        </p:txBody>
      </p:sp>
      <p:sp>
        <p:nvSpPr>
          <p:cNvPr id="144" name="Google Shape;144;p26"/>
          <p:cNvSpPr txBox="1"/>
          <p:nvPr>
            <p:ph idx="1" type="body"/>
          </p:nvPr>
        </p:nvSpPr>
        <p:spPr>
          <a:xfrm>
            <a:off x="311700" y="1152475"/>
            <a:ext cx="4758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Lead developer of the Universal Viewer</a:t>
            </a:r>
            <a:endParaRPr/>
          </a:p>
          <a:p>
            <a:pPr indent="0" lvl="0" marL="0" rtl="0" algn="l">
              <a:spcBef>
                <a:spcPts val="1600"/>
              </a:spcBef>
              <a:spcAft>
                <a:spcPts val="1600"/>
              </a:spcAft>
              <a:buNone/>
            </a:pPr>
            <a:r>
              <a:rPr lang="en-GB"/>
              <a:t>Also wrote a helpful tool</a:t>
            </a:r>
            <a:endParaRPr/>
          </a:p>
        </p:txBody>
      </p:sp>
      <p:pic>
        <p:nvPicPr>
          <p:cNvPr id="145" name="Google Shape;145;p26"/>
          <p:cNvPicPr preferRelativeResize="0"/>
          <p:nvPr/>
        </p:nvPicPr>
        <p:blipFill>
          <a:blip r:embed="rId3">
            <a:alphaModFix/>
          </a:blip>
          <a:stretch>
            <a:fillRect/>
          </a:stretch>
        </p:blipFill>
        <p:spPr>
          <a:xfrm>
            <a:off x="5070000" y="666750"/>
            <a:ext cx="3810000" cy="381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biiif!</a:t>
            </a:r>
            <a:endParaRPr/>
          </a:p>
        </p:txBody>
      </p:sp>
      <p:sp>
        <p:nvSpPr>
          <p:cNvPr id="151" name="Google Shape;151;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2" name="Google Shape;152;p27"/>
          <p:cNvPicPr preferRelativeResize="0"/>
          <p:nvPr/>
        </p:nvPicPr>
        <p:blipFill>
          <a:blip r:embed="rId3">
            <a:alphaModFix/>
          </a:blip>
          <a:stretch>
            <a:fillRect/>
          </a:stretch>
        </p:blipFill>
        <p:spPr>
          <a:xfrm>
            <a:off x="46264" y="0"/>
            <a:ext cx="9051472"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Scenario 1: Should be a cakewalk</a:t>
            </a:r>
            <a:endParaRPr/>
          </a:p>
        </p:txBody>
      </p:sp>
      <p:sp>
        <p:nvSpPr>
          <p:cNvPr id="158" name="Google Shape;158;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I HAVE AN ACCESS COPY OF MY VIDEO</a:t>
            </a:r>
            <a:endParaRPr sz="2400"/>
          </a:p>
          <a:p>
            <a:pPr indent="0" lvl="0" marL="0" rtl="0" algn="l">
              <a:spcBef>
                <a:spcPts val="1600"/>
              </a:spcBef>
              <a:spcAft>
                <a:spcPts val="1600"/>
              </a:spcAft>
              <a:buNone/>
            </a:pPr>
            <a:r>
              <a:rPr lang="en-GB" sz="2400"/>
              <a:t>Copyright? YOLO!</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pic>
        <p:nvPicPr>
          <p:cNvPr descr="Using biiif to create a presentation API 3 manifest for a video" id="163" name="Google Shape;163;p29" title="Termianal cast of using biiif"/>
          <p:cNvPicPr preferRelativeResize="0"/>
          <p:nvPr/>
        </p:nvPicPr>
        <p:blipFill>
          <a:blip r:embed="rId3">
            <a:alphaModFix/>
          </a:blip>
          <a:stretch>
            <a:fillRect/>
          </a:stretch>
        </p:blipFill>
        <p:spPr>
          <a:xfrm>
            <a:off x="436935" y="152400"/>
            <a:ext cx="8270129"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id="168" name="Google Shape;168;p30" title="scenario1.webm">
            <a:hlinkClick r:id="rId3"/>
          </p:cNvPr>
          <p:cNvPicPr preferRelativeResize="0"/>
          <p:nvPr/>
        </p:nvPicPr>
        <p:blipFill>
          <a:blip r:embed="rId4">
            <a:alphaModFix/>
          </a:blip>
          <a:stretch>
            <a:fillRect/>
          </a:stretch>
        </p:blipFill>
        <p:spPr>
          <a:xfrm>
            <a:off x="1244600" y="76200"/>
            <a:ext cx="6654800" cy="4991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Scenario 2: I don’t want to get sued</a:t>
            </a:r>
            <a:endParaRPr/>
          </a:p>
        </p:txBody>
      </p:sp>
      <p:sp>
        <p:nvSpPr>
          <p:cNvPr id="174" name="Google Shape;174;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Hey, aren’t closed captions great?</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pic>
        <p:nvPicPr>
          <p:cNvPr id="179" name="Google Shape;179;p32"/>
          <p:cNvPicPr preferRelativeResize="0"/>
          <p:nvPr/>
        </p:nvPicPr>
        <p:blipFill>
          <a:blip r:embed="rId3">
            <a:alphaModFix/>
          </a:blip>
          <a:stretch>
            <a:fillRect/>
          </a:stretch>
        </p:blipFill>
        <p:spPr>
          <a:xfrm>
            <a:off x="1914525" y="885825"/>
            <a:ext cx="5314950" cy="3371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524700" y="1673225"/>
            <a:ext cx="8094600" cy="3470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3600"/>
              <a:t>A </a:t>
            </a:r>
            <a:r>
              <a:rPr b="1" lang="en-GB" sz="3600"/>
              <a:t>model</a:t>
            </a:r>
            <a:r>
              <a:rPr lang="en-GB" sz="3600"/>
              <a:t> for presenting and annotating digital representations of objects</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GB" sz="3600"/>
              <a:t>(with lots of other benefits)</a:t>
            </a:r>
            <a:endParaRPr sz="3600"/>
          </a:p>
        </p:txBody>
      </p:sp>
      <p:pic>
        <p:nvPicPr>
          <p:cNvPr descr="International Image Interoperability Framework" id="68" name="Google Shape;68;p15" title="IIIF"/>
          <p:cNvPicPr preferRelativeResize="0"/>
          <p:nvPr/>
        </p:nvPicPr>
        <p:blipFill rotWithShape="1">
          <a:blip r:embed="rId3">
            <a:alphaModFix/>
          </a:blip>
          <a:srcRect b="0" l="0" r="0" t="0"/>
          <a:stretch/>
        </p:blipFill>
        <p:spPr>
          <a:xfrm>
            <a:off x="3683000" y="-2"/>
            <a:ext cx="1778000" cy="177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pic>
        <p:nvPicPr>
          <p:cNvPr descr="Example of webVTT being annotated onto the same canvas" id="184" name="Google Shape;184;p33" title="Scenario 2 manifest"/>
          <p:cNvPicPr preferRelativeResize="0"/>
          <p:nvPr/>
        </p:nvPicPr>
        <p:blipFill>
          <a:blip r:embed="rId3">
            <a:alphaModFix/>
          </a:blip>
          <a:stretch>
            <a:fillRect/>
          </a:stretch>
        </p:blipFill>
        <p:spPr>
          <a:xfrm>
            <a:off x="152400" y="152400"/>
            <a:ext cx="8801100" cy="4724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88" name="Shape 188"/>
        <p:cNvGrpSpPr/>
        <p:nvPr/>
      </p:nvGrpSpPr>
      <p:grpSpPr>
        <a:xfrm>
          <a:off x="0" y="0"/>
          <a:ext cx="0" cy="0"/>
          <a:chOff x="0" y="0"/>
          <a:chExt cx="0" cy="0"/>
        </a:xfrm>
      </p:grpSpPr>
      <p:pic>
        <p:nvPicPr>
          <p:cNvPr id="189" name="Google Shape;189;p34" title="scenario2.webm">
            <a:hlinkClick r:id="rId3"/>
          </p:cNvPr>
          <p:cNvPicPr preferRelativeResize="0"/>
          <p:nvPr/>
        </p:nvPicPr>
        <p:blipFill>
          <a:blip r:embed="rId4">
            <a:alphaModFix/>
          </a:blip>
          <a:stretch>
            <a:fillRect/>
          </a:stretch>
        </p:blipFill>
        <p:spPr>
          <a:xfrm>
            <a:off x="152400" y="152400"/>
            <a:ext cx="8778634" cy="483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Scenario 3: Behold my beautiful metadata</a:t>
            </a:r>
            <a:endParaRPr/>
          </a:p>
        </p:txBody>
      </p:sp>
      <p:sp>
        <p:nvSpPr>
          <p:cNvPr id="195" name="Google Shape;195;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Clips are easy and this isn’t better than youtube or vimeo, is it?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pic>
        <p:nvPicPr>
          <p:cNvPr id="200" name="Google Shape;200;p36"/>
          <p:cNvPicPr preferRelativeResize="0"/>
          <p:nvPr/>
        </p:nvPicPr>
        <p:blipFill>
          <a:blip r:embed="rId3">
            <a:alphaModFix/>
          </a:blip>
          <a:stretch>
            <a:fillRect/>
          </a:stretch>
        </p:blipFill>
        <p:spPr>
          <a:xfrm>
            <a:off x="152400" y="152400"/>
            <a:ext cx="8839199" cy="47746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pic>
        <p:nvPicPr>
          <p:cNvPr id="205" name="Google Shape;205;p37"/>
          <p:cNvPicPr preferRelativeResize="0"/>
          <p:nvPr/>
        </p:nvPicPr>
        <p:blipFill>
          <a:blip r:embed="rId3">
            <a:alphaModFix/>
          </a:blip>
          <a:stretch>
            <a:fillRect/>
          </a:stretch>
        </p:blipFill>
        <p:spPr>
          <a:xfrm>
            <a:off x="152400" y="152400"/>
            <a:ext cx="8839202" cy="474054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pic>
        <p:nvPicPr>
          <p:cNvPr id="210" name="Google Shape;210;p38" title="scenario3.webm">
            <a:hlinkClick r:id="rId3"/>
          </p:cNvPr>
          <p:cNvPicPr preferRelativeResize="0"/>
          <p:nvPr/>
        </p:nvPicPr>
        <p:blipFill>
          <a:blip r:embed="rId4">
            <a:alphaModFix/>
          </a:blip>
          <a:stretch>
            <a:fillRect/>
          </a:stretch>
        </p:blipFill>
        <p:spPr>
          <a:xfrm>
            <a:off x="701039" y="152400"/>
            <a:ext cx="7741923" cy="483870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 can always go “Full BL”</a:t>
            </a:r>
            <a:endParaRPr/>
          </a:p>
        </p:txBody>
      </p:sp>
      <p:pic>
        <p:nvPicPr>
          <p:cNvPr descr="https://lh5.googleusercontent.com/nl0fPcok78Y00T_8dHWffnswcPVwVgef-GftK5lKA7dlVz3gCTMDsaXfO5_7xeVhe8LEpR0khypotoCwfbJRYi0A_2iI5XxRUleBYUATpgBV_GZnclHVS9vxmvUNkhknqWAPTuYT" id="216" name="Google Shape;216;p39"/>
          <p:cNvPicPr preferRelativeResize="0"/>
          <p:nvPr/>
        </p:nvPicPr>
        <p:blipFill rotWithShape="1">
          <a:blip r:embed="rId3">
            <a:alphaModFix/>
          </a:blip>
          <a:srcRect b="0" l="0" r="0" t="0"/>
          <a:stretch/>
        </p:blipFill>
        <p:spPr>
          <a:xfrm>
            <a:off x="747992" y="1332231"/>
            <a:ext cx="7648016" cy="3321495"/>
          </a:xfrm>
          <a:prstGeom prst="rect">
            <a:avLst/>
          </a:prstGeom>
          <a:noFill/>
          <a:ln>
            <a:noFill/>
          </a:ln>
        </p:spPr>
      </p:pic>
      <p:pic>
        <p:nvPicPr>
          <p:cNvPr descr="https://lh5.googleusercontent.com/xP4RfTljsTY2gmlBCwUzlzUQOLPr-jDWtaym0hFrdIk5IKunSssGDkrG1reQH3VOHRDYkK-DaKmh1IfD53bc0JptA119Cl2R6zk_evpwCYnxFsqOMpcOxAuhTbF8VMnj9iw0ZDed" id="217" name="Google Shape;217;p39"/>
          <p:cNvPicPr preferRelativeResize="0"/>
          <p:nvPr/>
        </p:nvPicPr>
        <p:blipFill rotWithShape="1">
          <a:blip r:embed="rId4">
            <a:alphaModFix/>
          </a:blip>
          <a:srcRect b="0" l="0" r="0" t="0"/>
          <a:stretch/>
        </p:blipFill>
        <p:spPr>
          <a:xfrm>
            <a:off x="2940876" y="1355459"/>
            <a:ext cx="3262249" cy="327504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pic>
        <p:nvPicPr>
          <p:cNvPr id="222" name="Google Shape;222;p40"/>
          <p:cNvPicPr preferRelativeResize="0"/>
          <p:nvPr/>
        </p:nvPicPr>
        <p:blipFill>
          <a:blip r:embed="rId3">
            <a:alphaModFix/>
          </a:blip>
          <a:stretch>
            <a:fillRect/>
          </a:stretch>
        </p:blipFill>
        <p:spPr>
          <a:xfrm>
            <a:off x="152400" y="152400"/>
            <a:ext cx="8839202" cy="474054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pic>
        <p:nvPicPr>
          <p:cNvPr id="227" name="Google Shape;227;p41"/>
          <p:cNvPicPr preferRelativeResize="0"/>
          <p:nvPr/>
        </p:nvPicPr>
        <p:blipFill>
          <a:blip r:embed="rId3">
            <a:alphaModFix/>
          </a:blip>
          <a:stretch>
            <a:fillRect/>
          </a:stretch>
        </p:blipFill>
        <p:spPr>
          <a:xfrm>
            <a:off x="152400" y="152400"/>
            <a:ext cx="8839202" cy="474054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Scenario 4: I don’t want to get sued, part 2</a:t>
            </a:r>
            <a:endParaRPr/>
          </a:p>
        </p:txBody>
      </p:sp>
      <p:sp>
        <p:nvSpPr>
          <p:cNvPr id="233" name="Google Shape;233;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Probably not a great idea to make this open access without rights clearing it first, eh?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nvSpPr>
        <p:spPr>
          <a:xfrm>
            <a:off x="495905" y="2420821"/>
            <a:ext cx="8127900" cy="2919000"/>
          </a:xfrm>
          <a:prstGeom prst="rect">
            <a:avLst/>
          </a:prstGeom>
          <a:noFill/>
          <a:ln>
            <a:noFill/>
          </a:ln>
        </p:spPr>
        <p:txBody>
          <a:bodyPr anchorCtr="0" anchor="t" bIns="54425" lIns="108875" spcFirstLastPara="1" rIns="108875" wrap="square" tIns="54425">
            <a:noAutofit/>
          </a:bodyPr>
          <a:lstStyle/>
          <a:p>
            <a:pPr indent="0" lvl="0" marL="0" marR="0" rtl="0" algn="ctr">
              <a:lnSpc>
                <a:spcPct val="90000"/>
              </a:lnSpc>
              <a:spcBef>
                <a:spcPts val="0"/>
              </a:spcBef>
              <a:spcAft>
                <a:spcPts val="0"/>
              </a:spcAft>
              <a:buClr>
                <a:srgbClr val="00B3C9"/>
              </a:buClr>
              <a:buSzPts val="3740"/>
              <a:buFont typeface="Arial"/>
              <a:buNone/>
            </a:pPr>
            <a:r>
              <a:rPr lang="en-GB" sz="3740">
                <a:solidFill>
                  <a:schemeClr val="dk1"/>
                </a:solidFill>
                <a:latin typeface="Arial"/>
                <a:ea typeface="Arial"/>
                <a:cs typeface="Arial"/>
                <a:sym typeface="Arial"/>
              </a:rPr>
              <a:t>A </a:t>
            </a:r>
            <a:r>
              <a:rPr b="1" lang="en-GB" sz="3740">
                <a:solidFill>
                  <a:schemeClr val="dk1"/>
                </a:solidFill>
                <a:latin typeface="Arial"/>
                <a:ea typeface="Arial"/>
                <a:cs typeface="Arial"/>
                <a:sym typeface="Arial"/>
              </a:rPr>
              <a:t>Community</a:t>
            </a:r>
            <a:r>
              <a:rPr lang="en-GB" sz="3740">
                <a:solidFill>
                  <a:srgbClr val="414141"/>
                </a:solidFill>
                <a:latin typeface="Arial"/>
                <a:ea typeface="Arial"/>
                <a:cs typeface="Arial"/>
                <a:sym typeface="Arial"/>
              </a:rPr>
              <a:t> </a:t>
            </a:r>
            <a:endParaRPr/>
          </a:p>
          <a:p>
            <a:pPr indent="0" lvl="0" marL="0" marR="0" rtl="0" algn="ctr">
              <a:lnSpc>
                <a:spcPct val="90000"/>
              </a:lnSpc>
              <a:spcBef>
                <a:spcPts val="748"/>
              </a:spcBef>
              <a:spcAft>
                <a:spcPts val="0"/>
              </a:spcAft>
              <a:buClr>
                <a:srgbClr val="00B3C9"/>
              </a:buClr>
              <a:buSzPts val="3740"/>
              <a:buFont typeface="Arial"/>
              <a:buNone/>
            </a:pPr>
            <a:r>
              <a:rPr lang="en-GB" sz="3740">
                <a:solidFill>
                  <a:schemeClr val="dk1"/>
                </a:solidFill>
                <a:latin typeface="Arial"/>
                <a:ea typeface="Arial"/>
                <a:cs typeface="Arial"/>
                <a:sym typeface="Arial"/>
              </a:rPr>
              <a:t>that develops</a:t>
            </a:r>
            <a:r>
              <a:rPr lang="en-GB" sz="3740">
                <a:solidFill>
                  <a:srgbClr val="414141"/>
                </a:solidFill>
                <a:latin typeface="Arial"/>
                <a:ea typeface="Arial"/>
                <a:cs typeface="Arial"/>
                <a:sym typeface="Arial"/>
              </a:rPr>
              <a:t> </a:t>
            </a:r>
            <a:r>
              <a:rPr lang="en-GB" sz="3740">
                <a:solidFill>
                  <a:srgbClr val="EE2634"/>
                </a:solidFill>
                <a:latin typeface="Arial"/>
                <a:ea typeface="Arial"/>
                <a:cs typeface="Arial"/>
                <a:sym typeface="Arial"/>
              </a:rPr>
              <a:t>shared APIs</a:t>
            </a:r>
            <a:r>
              <a:rPr lang="en-GB" sz="3740">
                <a:solidFill>
                  <a:srgbClr val="414141"/>
                </a:solidFill>
                <a:latin typeface="Arial"/>
                <a:ea typeface="Arial"/>
                <a:cs typeface="Arial"/>
                <a:sym typeface="Arial"/>
              </a:rPr>
              <a:t>,</a:t>
            </a:r>
            <a:endParaRPr/>
          </a:p>
          <a:p>
            <a:pPr indent="0" lvl="0" marL="0" marR="0" rtl="0" algn="ctr">
              <a:lnSpc>
                <a:spcPct val="90000"/>
              </a:lnSpc>
              <a:spcBef>
                <a:spcPts val="748"/>
              </a:spcBef>
              <a:spcAft>
                <a:spcPts val="0"/>
              </a:spcAft>
              <a:buClr>
                <a:srgbClr val="00B3C9"/>
              </a:buClr>
              <a:buSzPts val="3740"/>
              <a:buFont typeface="Arial"/>
              <a:buNone/>
            </a:pPr>
            <a:r>
              <a:rPr lang="en-GB" sz="3740">
                <a:solidFill>
                  <a:schemeClr val="dk1"/>
                </a:solidFill>
                <a:latin typeface="Arial"/>
                <a:ea typeface="Arial"/>
                <a:cs typeface="Arial"/>
                <a:sym typeface="Arial"/>
              </a:rPr>
              <a:t>implements them in</a:t>
            </a:r>
            <a:r>
              <a:rPr lang="en-GB" sz="3740">
                <a:solidFill>
                  <a:srgbClr val="FFFFFF"/>
                </a:solidFill>
                <a:latin typeface="Arial"/>
                <a:ea typeface="Arial"/>
                <a:cs typeface="Arial"/>
                <a:sym typeface="Arial"/>
              </a:rPr>
              <a:t> </a:t>
            </a:r>
            <a:r>
              <a:rPr lang="en-GB" sz="3740">
                <a:solidFill>
                  <a:srgbClr val="EE2634"/>
                </a:solidFill>
                <a:latin typeface="Arial"/>
                <a:ea typeface="Arial"/>
                <a:cs typeface="Arial"/>
                <a:sym typeface="Arial"/>
              </a:rPr>
              <a:t>software</a:t>
            </a:r>
            <a:r>
              <a:rPr lang="en-GB" sz="3740">
                <a:solidFill>
                  <a:srgbClr val="414141"/>
                </a:solidFill>
                <a:latin typeface="Arial"/>
                <a:ea typeface="Arial"/>
                <a:cs typeface="Arial"/>
                <a:sym typeface="Arial"/>
              </a:rPr>
              <a:t>, </a:t>
            </a:r>
            <a:endParaRPr/>
          </a:p>
          <a:p>
            <a:pPr indent="0" lvl="0" marL="0" marR="0" rtl="0" algn="ctr">
              <a:lnSpc>
                <a:spcPct val="90000"/>
              </a:lnSpc>
              <a:spcBef>
                <a:spcPts val="748"/>
              </a:spcBef>
              <a:spcAft>
                <a:spcPts val="0"/>
              </a:spcAft>
              <a:buClr>
                <a:srgbClr val="00B3C9"/>
              </a:buClr>
              <a:buSzPts val="3740"/>
              <a:buFont typeface="Arial"/>
              <a:buNone/>
            </a:pPr>
            <a:r>
              <a:rPr lang="en-GB" sz="3740">
                <a:solidFill>
                  <a:schemeClr val="dk1"/>
                </a:solidFill>
                <a:latin typeface="Arial"/>
                <a:ea typeface="Arial"/>
                <a:cs typeface="Arial"/>
                <a:sym typeface="Arial"/>
              </a:rPr>
              <a:t>and exposes interoperable</a:t>
            </a:r>
            <a:r>
              <a:rPr lang="en-GB" sz="3740">
                <a:solidFill>
                  <a:srgbClr val="414141"/>
                </a:solidFill>
                <a:latin typeface="Arial"/>
                <a:ea typeface="Arial"/>
                <a:cs typeface="Arial"/>
                <a:sym typeface="Arial"/>
              </a:rPr>
              <a:t> </a:t>
            </a:r>
            <a:r>
              <a:rPr lang="en-GB" sz="3740">
                <a:solidFill>
                  <a:srgbClr val="EE2634"/>
                </a:solidFill>
                <a:latin typeface="Arial"/>
                <a:ea typeface="Arial"/>
                <a:cs typeface="Arial"/>
                <a:sym typeface="Arial"/>
              </a:rPr>
              <a:t>content</a:t>
            </a:r>
            <a:endParaRPr/>
          </a:p>
          <a:p>
            <a:pPr indent="0" lvl="0" marL="0" marR="0" rtl="0" algn="ctr">
              <a:lnSpc>
                <a:spcPct val="90000"/>
              </a:lnSpc>
              <a:spcBef>
                <a:spcPts val="748"/>
              </a:spcBef>
              <a:spcAft>
                <a:spcPts val="0"/>
              </a:spcAft>
              <a:buClr>
                <a:srgbClr val="00B3C9"/>
              </a:buClr>
              <a:buSzPts val="3740"/>
              <a:buFont typeface="Arial"/>
              <a:buNone/>
            </a:pPr>
            <a:r>
              <a:t/>
            </a:r>
            <a:endParaRPr b="1" sz="3740">
              <a:solidFill>
                <a:srgbClr val="414141"/>
              </a:solidFill>
              <a:latin typeface="Arial"/>
              <a:ea typeface="Arial"/>
              <a:cs typeface="Arial"/>
              <a:sym typeface="Arial"/>
            </a:endParaRPr>
          </a:p>
        </p:txBody>
      </p:sp>
      <p:pic>
        <p:nvPicPr>
          <p:cNvPr descr="International Image Interoperability Framework" id="74" name="Google Shape;74;p16" title="IIIF"/>
          <p:cNvPicPr preferRelativeResize="0"/>
          <p:nvPr/>
        </p:nvPicPr>
        <p:blipFill rotWithShape="1">
          <a:blip r:embed="rId3">
            <a:alphaModFix/>
          </a:blip>
          <a:srcRect b="0" l="0" r="0" t="0"/>
          <a:stretch/>
        </p:blipFill>
        <p:spPr>
          <a:xfrm>
            <a:off x="3683000" y="418548"/>
            <a:ext cx="1778000" cy="177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pic>
        <p:nvPicPr>
          <p:cNvPr descr="A flowchart describing the client workflow  for authentication" id="238" name="Google Shape;238;p43" title="IIIF Auth API Workflow"/>
          <p:cNvPicPr preferRelativeResize="0"/>
          <p:nvPr/>
        </p:nvPicPr>
        <p:blipFill rotWithShape="1">
          <a:blip r:embed="rId3">
            <a:alphaModFix/>
          </a:blip>
          <a:srcRect b="0" l="0" r="0" t="0"/>
          <a:stretch/>
        </p:blipFill>
        <p:spPr>
          <a:xfrm>
            <a:off x="1495367" y="51411"/>
            <a:ext cx="6153266" cy="504067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pic>
        <p:nvPicPr>
          <p:cNvPr id="243" name="Google Shape;243;p44"/>
          <p:cNvPicPr preferRelativeResize="0"/>
          <p:nvPr/>
        </p:nvPicPr>
        <p:blipFill>
          <a:blip r:embed="rId3">
            <a:alphaModFix/>
          </a:blip>
          <a:stretch>
            <a:fillRect/>
          </a:stretch>
        </p:blipFill>
        <p:spPr>
          <a:xfrm>
            <a:off x="5256575" y="228450"/>
            <a:ext cx="3810000" cy="3810000"/>
          </a:xfrm>
          <a:prstGeom prst="rect">
            <a:avLst/>
          </a:prstGeom>
          <a:noFill/>
          <a:ln>
            <a:noFill/>
          </a:ln>
        </p:spPr>
      </p:pic>
      <p:sp>
        <p:nvSpPr>
          <p:cNvPr id="244" name="Google Shape;244;p44"/>
          <p:cNvSpPr/>
          <p:nvPr/>
        </p:nvSpPr>
        <p:spPr>
          <a:xfrm>
            <a:off x="3420375" y="1162350"/>
            <a:ext cx="2767200" cy="1409400"/>
          </a:xfrm>
          <a:prstGeom prst="flowChartMagneticTap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Please can I see this content?</a:t>
            </a:r>
            <a:endParaRPr/>
          </a:p>
        </p:txBody>
      </p:sp>
      <p:pic>
        <p:nvPicPr>
          <p:cNvPr id="245" name="Google Shape;245;p44"/>
          <p:cNvPicPr preferRelativeResize="0"/>
          <p:nvPr/>
        </p:nvPicPr>
        <p:blipFill>
          <a:blip r:embed="rId4">
            <a:alphaModFix/>
          </a:blip>
          <a:stretch>
            <a:fillRect/>
          </a:stretch>
        </p:blipFill>
        <p:spPr>
          <a:xfrm>
            <a:off x="427325" y="942825"/>
            <a:ext cx="2381250" cy="2381250"/>
          </a:xfrm>
          <a:prstGeom prst="rect">
            <a:avLst/>
          </a:prstGeom>
          <a:noFill/>
          <a:ln>
            <a:noFill/>
          </a:ln>
        </p:spPr>
      </p:pic>
      <p:sp>
        <p:nvSpPr>
          <p:cNvPr id="246" name="Google Shape;246;p4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Just a straight yes/no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pic>
        <p:nvPicPr>
          <p:cNvPr id="251" name="Google Shape;251;p45"/>
          <p:cNvPicPr preferRelativeResize="0"/>
          <p:nvPr/>
        </p:nvPicPr>
        <p:blipFill>
          <a:blip r:embed="rId3">
            <a:alphaModFix/>
          </a:blip>
          <a:stretch>
            <a:fillRect/>
          </a:stretch>
        </p:blipFill>
        <p:spPr>
          <a:xfrm>
            <a:off x="5256575" y="228450"/>
            <a:ext cx="3810000" cy="3810000"/>
          </a:xfrm>
          <a:prstGeom prst="rect">
            <a:avLst/>
          </a:prstGeom>
          <a:noFill/>
          <a:ln>
            <a:noFill/>
          </a:ln>
        </p:spPr>
      </p:pic>
      <p:sp>
        <p:nvSpPr>
          <p:cNvPr id="252" name="Google Shape;252;p45"/>
          <p:cNvSpPr/>
          <p:nvPr/>
        </p:nvSpPr>
        <p:spPr>
          <a:xfrm>
            <a:off x="3420375" y="1162350"/>
            <a:ext cx="2767200" cy="1409400"/>
          </a:xfrm>
          <a:prstGeom prst="flowChartMagneticTap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Please can I see this content?</a:t>
            </a:r>
            <a:endParaRPr/>
          </a:p>
        </p:txBody>
      </p:sp>
      <p:sp>
        <p:nvSpPr>
          <p:cNvPr id="253" name="Google Shape;253;p4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“Degraded” workflow</a:t>
            </a:r>
            <a:endParaRPr/>
          </a:p>
        </p:txBody>
      </p:sp>
      <p:pic>
        <p:nvPicPr>
          <p:cNvPr id="254" name="Google Shape;254;p45"/>
          <p:cNvPicPr preferRelativeResize="0"/>
          <p:nvPr/>
        </p:nvPicPr>
        <p:blipFill>
          <a:blip r:embed="rId4">
            <a:alphaModFix/>
          </a:blip>
          <a:stretch>
            <a:fillRect/>
          </a:stretch>
        </p:blipFill>
        <p:spPr>
          <a:xfrm>
            <a:off x="152400" y="152400"/>
            <a:ext cx="3115575" cy="38944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pic>
        <p:nvPicPr>
          <p:cNvPr id="259" name="Google Shape;259;p46"/>
          <p:cNvPicPr preferRelativeResize="0"/>
          <p:nvPr/>
        </p:nvPicPr>
        <p:blipFill>
          <a:blip r:embed="rId3">
            <a:alphaModFix/>
          </a:blip>
          <a:stretch>
            <a:fillRect/>
          </a:stretch>
        </p:blipFill>
        <p:spPr>
          <a:xfrm>
            <a:off x="5256575" y="228450"/>
            <a:ext cx="3810000" cy="3810000"/>
          </a:xfrm>
          <a:prstGeom prst="rect">
            <a:avLst/>
          </a:prstGeom>
          <a:noFill/>
          <a:ln>
            <a:noFill/>
          </a:ln>
        </p:spPr>
      </p:pic>
      <p:sp>
        <p:nvSpPr>
          <p:cNvPr id="260" name="Google Shape;260;p46"/>
          <p:cNvSpPr/>
          <p:nvPr/>
        </p:nvSpPr>
        <p:spPr>
          <a:xfrm>
            <a:off x="3420375" y="1162350"/>
            <a:ext cx="2767200" cy="1409400"/>
          </a:xfrm>
          <a:prstGeom prst="flowChartMagneticTap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Fine I will log in and/or move to Canada</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pic>
        <p:nvPicPr>
          <p:cNvPr id="265" name="Google Shape;265;p47"/>
          <p:cNvPicPr preferRelativeResize="0"/>
          <p:nvPr/>
        </p:nvPicPr>
        <p:blipFill>
          <a:blip r:embed="rId3">
            <a:alphaModFix/>
          </a:blip>
          <a:stretch>
            <a:fillRect/>
          </a:stretch>
        </p:blipFill>
        <p:spPr>
          <a:xfrm>
            <a:off x="5256575" y="228450"/>
            <a:ext cx="3810000" cy="3810000"/>
          </a:xfrm>
          <a:prstGeom prst="rect">
            <a:avLst/>
          </a:prstGeom>
          <a:noFill/>
          <a:ln>
            <a:noFill/>
          </a:ln>
        </p:spPr>
      </p:pic>
      <p:sp>
        <p:nvSpPr>
          <p:cNvPr id="266" name="Google Shape;266;p47"/>
          <p:cNvSpPr/>
          <p:nvPr/>
        </p:nvSpPr>
        <p:spPr>
          <a:xfrm>
            <a:off x="3420375" y="1162350"/>
            <a:ext cx="2767200" cy="1409400"/>
          </a:xfrm>
          <a:prstGeom prst="flowChartMagneticTap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Please can I see this content?</a:t>
            </a:r>
            <a:endParaRPr/>
          </a:p>
        </p:txBody>
      </p:sp>
      <p:sp>
        <p:nvSpPr>
          <p:cNvPr id="267" name="Google Shape;267;p4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Having satisfied the requirements</a:t>
            </a:r>
            <a:endParaRPr/>
          </a:p>
        </p:txBody>
      </p:sp>
      <p:pic>
        <p:nvPicPr>
          <p:cNvPr id="268" name="Google Shape;268;p47"/>
          <p:cNvPicPr preferRelativeResize="0"/>
          <p:nvPr/>
        </p:nvPicPr>
        <p:blipFill>
          <a:blip r:embed="rId4">
            <a:alphaModFix/>
          </a:blip>
          <a:stretch>
            <a:fillRect/>
          </a:stretch>
        </p:blipFill>
        <p:spPr>
          <a:xfrm>
            <a:off x="418825" y="676425"/>
            <a:ext cx="2381250" cy="2381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Going further</a:t>
            </a:r>
            <a:endParaRPr/>
          </a:p>
        </p:txBody>
      </p:sp>
      <p:sp>
        <p:nvSpPr>
          <p:cNvPr id="274" name="Google Shape;274;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Remember how everything is just an annotation?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pic>
        <p:nvPicPr>
          <p:cNvPr id="279" name="Google Shape;279;p49"/>
          <p:cNvPicPr preferRelativeResize="0"/>
          <p:nvPr/>
        </p:nvPicPr>
        <p:blipFill>
          <a:blip r:embed="rId3">
            <a:alphaModFix/>
          </a:blip>
          <a:stretch>
            <a:fillRect/>
          </a:stretch>
        </p:blipFill>
        <p:spPr>
          <a:xfrm>
            <a:off x="152400" y="152400"/>
            <a:ext cx="8839202" cy="474054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pic>
        <p:nvPicPr>
          <p:cNvPr id="284" name="Google Shape;284;p50" title="score_synchronisation.webm">
            <a:hlinkClick r:id="rId3"/>
          </p:cNvPr>
          <p:cNvPicPr preferRelativeResize="0"/>
          <p:nvPr/>
        </p:nvPicPr>
        <p:blipFill>
          <a:blip r:embed="rId4">
            <a:alphaModFix/>
          </a:blip>
          <a:stretch>
            <a:fillRect/>
          </a:stretch>
        </p:blipFill>
        <p:spPr>
          <a:xfrm>
            <a:off x="152399" y="261982"/>
            <a:ext cx="8839202" cy="461953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pic>
        <p:nvPicPr>
          <p:cNvPr id="289" name="Google Shape;289;p51" title="bundestag.webm">
            <a:hlinkClick r:id="rId3"/>
          </p:cNvPr>
          <p:cNvPicPr preferRelativeResize="0"/>
          <p:nvPr/>
        </p:nvPicPr>
        <p:blipFill>
          <a:blip r:embed="rId4">
            <a:alphaModFix/>
          </a:blip>
          <a:stretch>
            <a:fillRect/>
          </a:stretch>
        </p:blipFill>
        <p:spPr>
          <a:xfrm>
            <a:off x="152400" y="152400"/>
            <a:ext cx="8778634" cy="48387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pic>
        <p:nvPicPr>
          <p:cNvPr id="294" name="Google Shape;294;p52"/>
          <p:cNvPicPr preferRelativeResize="0"/>
          <p:nvPr/>
        </p:nvPicPr>
        <p:blipFill>
          <a:blip r:embed="rId3">
            <a:alphaModFix/>
          </a:blip>
          <a:stretch>
            <a:fillRect/>
          </a:stretch>
        </p:blipFill>
        <p:spPr>
          <a:xfrm>
            <a:off x="152400" y="152400"/>
            <a:ext cx="8839202" cy="47405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Global Community</a:t>
            </a:r>
            <a:endParaRPr/>
          </a:p>
        </p:txBody>
      </p:sp>
      <p:pic>
        <p:nvPicPr>
          <p:cNvPr id="80" name="Google Shape;80;p17"/>
          <p:cNvPicPr preferRelativeResize="0"/>
          <p:nvPr/>
        </p:nvPicPr>
        <p:blipFill>
          <a:blip r:embed="rId3">
            <a:alphaModFix/>
          </a:blip>
          <a:stretch>
            <a:fillRect/>
          </a:stretch>
        </p:blipFill>
        <p:spPr>
          <a:xfrm>
            <a:off x="508675" y="1017723"/>
            <a:ext cx="7929301" cy="41304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pic>
        <p:nvPicPr>
          <p:cNvPr descr="Screenshot of the AudiAnnotate project, a project to create web annotations for IIIF AV content" id="299" name="Google Shape;299;p53" title="AudiAnnotate"/>
          <p:cNvPicPr preferRelativeResize="0"/>
          <p:nvPr/>
        </p:nvPicPr>
        <p:blipFill rotWithShape="1">
          <a:blip r:embed="rId3">
            <a:alphaModFix/>
          </a:blip>
          <a:srcRect b="0" l="0" r="0" t="0"/>
          <a:stretch/>
        </p:blipFill>
        <p:spPr>
          <a:xfrm>
            <a:off x="1" y="321338"/>
            <a:ext cx="9144001" cy="450082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Please get involved!</a:t>
            </a:r>
            <a:endParaRPr/>
          </a:p>
        </p:txBody>
      </p:sp>
      <p:sp>
        <p:nvSpPr>
          <p:cNvPr id="305" name="Google Shape;305;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3"/>
              </a:rPr>
              <a:t>https://iiif.io/</a:t>
            </a:r>
            <a:endParaRPr/>
          </a:p>
          <a:p>
            <a:pPr indent="0" lvl="0" marL="0" rtl="0" algn="l">
              <a:spcBef>
                <a:spcPts val="1600"/>
              </a:spcBef>
              <a:spcAft>
                <a:spcPts val="0"/>
              </a:spcAft>
              <a:buNone/>
            </a:pPr>
            <a:r>
              <a:rPr lang="en-GB"/>
              <a:t>Join in the discussion group!</a:t>
            </a:r>
            <a:endParaRPr/>
          </a:p>
          <a:p>
            <a:pPr indent="0" lvl="0" marL="0" rtl="0" algn="l">
              <a:spcBef>
                <a:spcPts val="1600"/>
              </a:spcBef>
              <a:spcAft>
                <a:spcPts val="0"/>
              </a:spcAft>
              <a:buNone/>
            </a:pPr>
            <a:r>
              <a:rPr lang="en-GB" u="sng">
                <a:solidFill>
                  <a:schemeClr val="hlink"/>
                </a:solidFill>
                <a:hlinkClick r:id="rId4"/>
              </a:rPr>
              <a:t>https://groups.google.com/forum/#!forum/iiif-discuss</a:t>
            </a:r>
            <a:endParaRPr/>
          </a:p>
          <a:p>
            <a:pPr indent="0" lvl="0" marL="0" rtl="0" algn="l">
              <a:spcBef>
                <a:spcPts val="1600"/>
              </a:spcBef>
              <a:spcAft>
                <a:spcPts val="0"/>
              </a:spcAft>
              <a:buNone/>
            </a:pPr>
            <a:r>
              <a:rPr lang="en-GB"/>
              <a:t>Join the discussion on slack!</a:t>
            </a:r>
            <a:endParaRPr/>
          </a:p>
          <a:p>
            <a:pPr indent="0" lvl="0" marL="0" rtl="0" algn="l">
              <a:spcBef>
                <a:spcPts val="1600"/>
              </a:spcBef>
              <a:spcAft>
                <a:spcPts val="0"/>
              </a:spcAft>
              <a:buNone/>
            </a:pPr>
            <a:r>
              <a:rPr lang="en-GB" u="sng">
                <a:solidFill>
                  <a:schemeClr val="hlink"/>
                </a:solidFill>
                <a:hlinkClick r:id="rId5"/>
              </a:rPr>
              <a:t>http://bit.ly/iiif-slack</a:t>
            </a:r>
            <a:endParaRPr/>
          </a:p>
          <a:p>
            <a:pPr indent="0" lvl="0" marL="0" rtl="0" algn="l">
              <a:spcBef>
                <a:spcPts val="1600"/>
              </a:spcBef>
              <a:spcAft>
                <a:spcPts val="0"/>
              </a:spcAft>
              <a:buNone/>
            </a:pPr>
            <a:r>
              <a:rPr lang="en-GB"/>
              <a:t>Join in our bi-weekly community call</a:t>
            </a:r>
            <a:endParaRPr/>
          </a:p>
          <a:p>
            <a:pPr indent="0" lvl="0" marL="0" rtl="0" algn="l">
              <a:spcBef>
                <a:spcPts val="1600"/>
              </a:spcBef>
              <a:spcAft>
                <a:spcPts val="0"/>
              </a:spcAft>
              <a:buNone/>
            </a:pPr>
            <a:r>
              <a:rPr lang="en-GB" u="sng">
                <a:solidFill>
                  <a:schemeClr val="hlink"/>
                </a:solidFill>
                <a:hlinkClick r:id="rId6"/>
              </a:rPr>
              <a:t>https://iiif.io/community/call</a:t>
            </a:r>
            <a:endParaRPr/>
          </a:p>
          <a:p>
            <a:pPr indent="0" lvl="0" marL="0" rtl="0" algn="l">
              <a:spcBef>
                <a:spcPts val="1600"/>
              </a:spcBef>
              <a:spcAft>
                <a:spcPts val="160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And in UV too!</a:t>
            </a:r>
            <a:endParaRPr/>
          </a:p>
        </p:txBody>
      </p:sp>
      <p:sp>
        <p:nvSpPr>
          <p:cNvPr id="311" name="Google Shape;311;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Join the slack!</a:t>
            </a:r>
            <a:endParaRPr/>
          </a:p>
          <a:p>
            <a:pPr indent="0" lvl="0" marL="0" rtl="0" algn="l">
              <a:spcBef>
                <a:spcPts val="1600"/>
              </a:spcBef>
              <a:spcAft>
                <a:spcPts val="0"/>
              </a:spcAft>
              <a:buNone/>
            </a:pPr>
            <a:r>
              <a:rPr lang="en-GB" u="sng">
                <a:solidFill>
                  <a:schemeClr val="hlink"/>
                </a:solidFill>
                <a:hlinkClick r:id="rId3"/>
              </a:rPr>
              <a:t>https://universalviewerinvite.herokuapp.com/</a:t>
            </a:r>
            <a:endParaRPr/>
          </a:p>
          <a:p>
            <a:pPr indent="0" lvl="0" marL="0" rtl="0" algn="l">
              <a:spcBef>
                <a:spcPts val="1600"/>
              </a:spcBef>
              <a:spcAft>
                <a:spcPts val="0"/>
              </a:spcAft>
              <a:buNone/>
            </a:pPr>
            <a:r>
              <a:rPr lang="en-GB"/>
              <a:t>Sponsor</a:t>
            </a:r>
            <a:r>
              <a:rPr lang="en-GB"/>
              <a:t> the project!</a:t>
            </a:r>
            <a:endParaRPr/>
          </a:p>
          <a:p>
            <a:pPr indent="0" lvl="0" marL="0" rtl="0" algn="l">
              <a:spcBef>
                <a:spcPts val="1600"/>
              </a:spcBef>
              <a:spcAft>
                <a:spcPts val="0"/>
              </a:spcAft>
              <a:buNone/>
            </a:pPr>
            <a:r>
              <a:rPr lang="en-GB" u="sng">
                <a:solidFill>
                  <a:schemeClr val="hlink"/>
                </a:solidFill>
                <a:hlinkClick r:id="rId4"/>
              </a:rPr>
              <a:t>https://opencollective.com/universalviewer</a:t>
            </a:r>
            <a:endParaRPr/>
          </a:p>
          <a:p>
            <a:pPr indent="0" lvl="0" marL="0" rtl="0" algn="l">
              <a:spcBef>
                <a:spcPts val="1600"/>
              </a:spcBef>
              <a:spcAft>
                <a:spcPts val="0"/>
              </a:spcAft>
              <a:buNone/>
            </a:pPr>
            <a:r>
              <a:rPr lang="en-GB"/>
              <a:t>Or just feel free to help!</a:t>
            </a:r>
            <a:endParaRPr/>
          </a:p>
          <a:p>
            <a:pPr indent="0" lvl="0" marL="0" rtl="0" algn="l">
              <a:spcBef>
                <a:spcPts val="1600"/>
              </a:spcBef>
              <a:spcAft>
                <a:spcPts val="1600"/>
              </a:spcAft>
              <a:buNone/>
            </a:pPr>
            <a:r>
              <a:rPr lang="en-GB" u="sng">
                <a:solidFill>
                  <a:schemeClr val="hlink"/>
                </a:solidFill>
                <a:hlinkClick r:id="rId5"/>
              </a:rPr>
              <a:t>https://github.com/UniversalViewer/universalviewer</a:t>
            </a:r>
            <a:r>
              <a:rPr lang="en-GB"/>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56"/>
          <p:cNvSpPr txBox="1"/>
          <p:nvPr>
            <p:ph type="title"/>
          </p:nvPr>
        </p:nvSpPr>
        <p:spPr>
          <a:xfrm>
            <a:off x="311700" y="2571750"/>
            <a:ext cx="8520600" cy="10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Thanks!</a:t>
            </a:r>
            <a:endParaRPr/>
          </a:p>
          <a:p>
            <a:pPr indent="0" lvl="0" marL="0" rtl="0" algn="l">
              <a:spcBef>
                <a:spcPts val="0"/>
              </a:spcBef>
              <a:spcAft>
                <a:spcPts val="0"/>
              </a:spcAft>
              <a:buNone/>
            </a:pPr>
            <a:r>
              <a:rPr lang="en-GB"/>
              <a:t>Questions?</a:t>
            </a:r>
            <a:endParaRPr/>
          </a:p>
        </p:txBody>
      </p:sp>
      <p:pic>
        <p:nvPicPr>
          <p:cNvPr id="317" name="Google Shape;317;p56"/>
          <p:cNvPicPr preferRelativeResize="0"/>
          <p:nvPr/>
        </p:nvPicPr>
        <p:blipFill>
          <a:blip r:embed="rId3">
            <a:alphaModFix/>
          </a:blip>
          <a:stretch>
            <a:fillRect/>
          </a:stretch>
        </p:blipFill>
        <p:spPr>
          <a:xfrm>
            <a:off x="2665340" y="-877525"/>
            <a:ext cx="9059773" cy="4406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8"/>
          <p:cNvSpPr txBox="1"/>
          <p:nvPr/>
        </p:nvSpPr>
        <p:spPr>
          <a:xfrm>
            <a:off x="311825" y="1224650"/>
            <a:ext cx="8520600" cy="3660900"/>
          </a:xfrm>
          <a:prstGeom prst="rect">
            <a:avLst/>
          </a:prstGeom>
          <a:noFill/>
          <a:ln>
            <a:noFill/>
          </a:ln>
        </p:spPr>
        <p:txBody>
          <a:bodyPr anchorCtr="0" anchor="t" bIns="45700" lIns="91425" spcFirstLastPara="1" rIns="91425" wrap="square" tIns="45700">
            <a:noAutofit/>
          </a:bodyPr>
          <a:lstStyle/>
          <a:p>
            <a:pPr indent="-190500" lvl="0" marL="228600" rtl="0" algn="l">
              <a:lnSpc>
                <a:spcPct val="90000"/>
              </a:lnSpc>
              <a:spcBef>
                <a:spcPts val="0"/>
              </a:spcBef>
              <a:spcAft>
                <a:spcPts val="0"/>
              </a:spcAft>
              <a:buClr>
                <a:srgbClr val="F2F2F2"/>
              </a:buClr>
              <a:buSzPts val="2200"/>
              <a:buChar char="•"/>
            </a:pPr>
            <a:r>
              <a:rPr lang="en-GB" sz="2200">
                <a:solidFill>
                  <a:srgbClr val="F2F2F2"/>
                </a:solidFill>
                <a:latin typeface="Calibri"/>
                <a:ea typeface="Calibri"/>
                <a:cs typeface="Calibri"/>
                <a:sym typeface="Calibri"/>
              </a:rPr>
              <a:t>Can we do for time-based media what IIIF already does for images and things made up of images?</a:t>
            </a:r>
            <a:endParaRPr sz="2200">
              <a:solidFill>
                <a:srgbClr val="000000"/>
              </a:solidFill>
              <a:latin typeface="Calibri"/>
              <a:ea typeface="Calibri"/>
              <a:cs typeface="Calibri"/>
              <a:sym typeface="Calibri"/>
            </a:endParaRPr>
          </a:p>
          <a:p>
            <a:pPr indent="-190500" lvl="0" marL="228600" rtl="0" algn="l">
              <a:lnSpc>
                <a:spcPct val="90000"/>
              </a:lnSpc>
              <a:spcBef>
                <a:spcPts val="1000"/>
              </a:spcBef>
              <a:spcAft>
                <a:spcPts val="0"/>
              </a:spcAft>
              <a:buClr>
                <a:srgbClr val="F2F2F2"/>
              </a:buClr>
              <a:buSzPts val="2200"/>
              <a:buChar char="•"/>
            </a:pPr>
            <a:r>
              <a:rPr lang="en-GB" sz="2200">
                <a:solidFill>
                  <a:srgbClr val="F2F2F2"/>
                </a:solidFill>
                <a:latin typeface="Calibri"/>
                <a:ea typeface="Calibri"/>
                <a:cs typeface="Calibri"/>
                <a:sym typeface="Calibri"/>
              </a:rPr>
              <a:t>Describe complex AV works in an interoperable way, via a </a:t>
            </a:r>
            <a:r>
              <a:rPr b="1" lang="en-GB" sz="2200">
                <a:solidFill>
                  <a:srgbClr val="F2F2F2"/>
                </a:solidFill>
                <a:latin typeface="Calibri"/>
                <a:ea typeface="Calibri"/>
                <a:cs typeface="Calibri"/>
                <a:sym typeface="Calibri"/>
              </a:rPr>
              <a:t>manifest</a:t>
            </a:r>
            <a:endParaRPr sz="2200">
              <a:solidFill>
                <a:srgbClr val="000000"/>
              </a:solidFill>
              <a:latin typeface="Calibri"/>
              <a:ea typeface="Calibri"/>
              <a:cs typeface="Calibri"/>
              <a:sym typeface="Calibri"/>
            </a:endParaRPr>
          </a:p>
          <a:p>
            <a:pPr indent="-215900" lvl="1" marL="685800" rtl="0" algn="l">
              <a:lnSpc>
                <a:spcPct val="90000"/>
              </a:lnSpc>
              <a:spcBef>
                <a:spcPts val="500"/>
              </a:spcBef>
              <a:spcAft>
                <a:spcPts val="0"/>
              </a:spcAft>
              <a:buClr>
                <a:srgbClr val="F2F2F2"/>
              </a:buClr>
              <a:buSzPts val="2200"/>
              <a:buChar char="•"/>
            </a:pPr>
            <a:r>
              <a:rPr lang="en-GB" sz="2200">
                <a:solidFill>
                  <a:srgbClr val="F2F2F2"/>
                </a:solidFill>
                <a:latin typeface="Calibri"/>
                <a:ea typeface="Calibri"/>
                <a:cs typeface="Calibri"/>
                <a:sym typeface="Calibri"/>
              </a:rPr>
              <a:t>Access, viewing</a:t>
            </a:r>
            <a:endParaRPr sz="2200">
              <a:solidFill>
                <a:srgbClr val="000000"/>
              </a:solidFill>
              <a:latin typeface="Calibri"/>
              <a:ea typeface="Calibri"/>
              <a:cs typeface="Calibri"/>
              <a:sym typeface="Calibri"/>
            </a:endParaRPr>
          </a:p>
          <a:p>
            <a:pPr indent="-215900" lvl="1" marL="685800" rtl="0" algn="l">
              <a:lnSpc>
                <a:spcPct val="90000"/>
              </a:lnSpc>
              <a:spcBef>
                <a:spcPts val="500"/>
              </a:spcBef>
              <a:spcAft>
                <a:spcPts val="0"/>
              </a:spcAft>
              <a:buClr>
                <a:srgbClr val="F2F2F2"/>
              </a:buClr>
              <a:buSzPts val="2200"/>
              <a:buChar char="•"/>
            </a:pPr>
            <a:r>
              <a:rPr lang="en-GB" sz="2200">
                <a:solidFill>
                  <a:srgbClr val="F2F2F2"/>
                </a:solidFill>
                <a:latin typeface="Calibri"/>
                <a:ea typeface="Calibri"/>
                <a:cs typeface="Calibri"/>
                <a:sym typeface="Calibri"/>
              </a:rPr>
              <a:t>Annotation</a:t>
            </a:r>
            <a:endParaRPr sz="2200">
              <a:solidFill>
                <a:srgbClr val="000000"/>
              </a:solidFill>
              <a:latin typeface="Calibri"/>
              <a:ea typeface="Calibri"/>
              <a:cs typeface="Calibri"/>
              <a:sym typeface="Calibri"/>
            </a:endParaRPr>
          </a:p>
          <a:p>
            <a:pPr indent="-215900" lvl="1" marL="685800" rtl="0" algn="l">
              <a:lnSpc>
                <a:spcPct val="90000"/>
              </a:lnSpc>
              <a:spcBef>
                <a:spcPts val="500"/>
              </a:spcBef>
              <a:spcAft>
                <a:spcPts val="0"/>
              </a:spcAft>
              <a:buClr>
                <a:srgbClr val="F2F2F2"/>
              </a:buClr>
              <a:buSzPts val="2200"/>
              <a:buChar char="•"/>
            </a:pPr>
            <a:r>
              <a:rPr lang="en-GB" sz="2200">
                <a:solidFill>
                  <a:srgbClr val="F2F2F2"/>
                </a:solidFill>
                <a:latin typeface="Calibri"/>
                <a:ea typeface="Calibri"/>
                <a:cs typeface="Calibri"/>
                <a:sym typeface="Calibri"/>
              </a:rPr>
              <a:t>Search…</a:t>
            </a:r>
            <a:endParaRPr sz="2200">
              <a:solidFill>
                <a:srgbClr val="000000"/>
              </a:solidFill>
              <a:latin typeface="Calibri"/>
              <a:ea typeface="Calibri"/>
              <a:cs typeface="Calibri"/>
              <a:sym typeface="Calibri"/>
            </a:endParaRPr>
          </a:p>
          <a:p>
            <a:pPr indent="-190500" lvl="0" marL="228600" rtl="0" algn="l">
              <a:lnSpc>
                <a:spcPct val="90000"/>
              </a:lnSpc>
              <a:spcBef>
                <a:spcPts val="1000"/>
              </a:spcBef>
              <a:spcAft>
                <a:spcPts val="0"/>
              </a:spcAft>
              <a:buClr>
                <a:srgbClr val="F2F2F2"/>
              </a:buClr>
              <a:buSzPts val="2200"/>
              <a:buChar char="•"/>
            </a:pPr>
            <a:r>
              <a:rPr lang="en-GB" sz="2200">
                <a:solidFill>
                  <a:srgbClr val="F2F2F2"/>
                </a:solidFill>
                <a:latin typeface="Calibri"/>
                <a:ea typeface="Calibri"/>
                <a:cs typeface="Calibri"/>
                <a:sym typeface="Calibri"/>
              </a:rPr>
              <a:t>Use IIIF to present time-based media consistently with image-based objects</a:t>
            </a:r>
            <a:endParaRPr sz="2200">
              <a:solidFill>
                <a:srgbClr val="000000"/>
              </a:solidFill>
              <a:latin typeface="Calibri"/>
              <a:ea typeface="Calibri"/>
              <a:cs typeface="Calibri"/>
              <a:sym typeface="Calibri"/>
            </a:endParaRPr>
          </a:p>
          <a:p>
            <a:pPr indent="-190500" lvl="0" marL="228600" rtl="0" algn="l">
              <a:lnSpc>
                <a:spcPct val="90000"/>
              </a:lnSpc>
              <a:spcBef>
                <a:spcPts val="1000"/>
              </a:spcBef>
              <a:spcAft>
                <a:spcPts val="0"/>
              </a:spcAft>
              <a:buClr>
                <a:srgbClr val="F2F2F2"/>
              </a:buClr>
              <a:buSzPts val="2200"/>
              <a:buChar char="•"/>
            </a:pPr>
            <a:r>
              <a:rPr lang="en-GB" sz="2200">
                <a:solidFill>
                  <a:srgbClr val="F2F2F2"/>
                </a:solidFill>
                <a:latin typeface="Calibri"/>
                <a:ea typeface="Calibri"/>
                <a:cs typeface="Calibri"/>
                <a:sym typeface="Calibri"/>
              </a:rPr>
              <a:t>Benefit from same IIIF mechanisms for </a:t>
            </a:r>
            <a:r>
              <a:rPr b="1" lang="en-GB" sz="2200">
                <a:solidFill>
                  <a:srgbClr val="92D050"/>
                </a:solidFill>
                <a:latin typeface="Calibri"/>
                <a:ea typeface="Calibri"/>
                <a:cs typeface="Calibri"/>
                <a:sym typeface="Calibri"/>
              </a:rPr>
              <a:t>linking</a:t>
            </a:r>
            <a:r>
              <a:rPr lang="en-GB" sz="2200">
                <a:solidFill>
                  <a:srgbClr val="F2F2F2"/>
                </a:solidFill>
                <a:latin typeface="Calibri"/>
                <a:ea typeface="Calibri"/>
                <a:cs typeface="Calibri"/>
                <a:sym typeface="Calibri"/>
              </a:rPr>
              <a:t>, </a:t>
            </a:r>
            <a:r>
              <a:rPr b="1" lang="en-GB" sz="2200">
                <a:solidFill>
                  <a:srgbClr val="FFC000"/>
                </a:solidFill>
                <a:latin typeface="Calibri"/>
                <a:ea typeface="Calibri"/>
                <a:cs typeface="Calibri"/>
                <a:sym typeface="Calibri"/>
              </a:rPr>
              <a:t>metadata</a:t>
            </a:r>
            <a:r>
              <a:rPr lang="en-GB" sz="2200">
                <a:solidFill>
                  <a:srgbClr val="F2F2F2"/>
                </a:solidFill>
                <a:latin typeface="Calibri"/>
                <a:ea typeface="Calibri"/>
                <a:cs typeface="Calibri"/>
                <a:sym typeface="Calibri"/>
              </a:rPr>
              <a:t>, </a:t>
            </a:r>
            <a:r>
              <a:rPr b="1" lang="en-GB" sz="2200">
                <a:solidFill>
                  <a:srgbClr val="FF3399"/>
                </a:solidFill>
                <a:latin typeface="Calibri"/>
                <a:ea typeface="Calibri"/>
                <a:cs typeface="Calibri"/>
                <a:sym typeface="Calibri"/>
              </a:rPr>
              <a:t>content</a:t>
            </a:r>
            <a:r>
              <a:rPr lang="en-GB" sz="2200">
                <a:solidFill>
                  <a:srgbClr val="F2F2F2"/>
                </a:solidFill>
                <a:latin typeface="Calibri"/>
                <a:ea typeface="Calibri"/>
                <a:cs typeface="Calibri"/>
                <a:sym typeface="Calibri"/>
              </a:rPr>
              <a:t> </a:t>
            </a:r>
            <a:r>
              <a:rPr b="1" lang="en-GB" sz="2200">
                <a:solidFill>
                  <a:srgbClr val="FF0000"/>
                </a:solidFill>
                <a:latin typeface="Calibri"/>
                <a:ea typeface="Calibri"/>
                <a:cs typeface="Calibri"/>
                <a:sym typeface="Calibri"/>
              </a:rPr>
              <a:t>search</a:t>
            </a:r>
            <a:r>
              <a:rPr lang="en-GB" sz="2200">
                <a:solidFill>
                  <a:srgbClr val="F2F2F2"/>
                </a:solidFill>
                <a:latin typeface="Calibri"/>
                <a:ea typeface="Calibri"/>
                <a:cs typeface="Calibri"/>
                <a:sym typeface="Calibri"/>
              </a:rPr>
              <a:t>, </a:t>
            </a:r>
            <a:r>
              <a:rPr b="1" lang="en-GB" sz="2200">
                <a:solidFill>
                  <a:srgbClr val="5B9BD5"/>
                </a:solidFill>
                <a:latin typeface="Calibri"/>
                <a:ea typeface="Calibri"/>
                <a:cs typeface="Calibri"/>
                <a:sym typeface="Calibri"/>
              </a:rPr>
              <a:t>access control</a:t>
            </a:r>
            <a:endParaRPr sz="2200">
              <a:solidFill>
                <a:srgbClr val="000000"/>
              </a:solidFill>
              <a:latin typeface="Calibri"/>
              <a:ea typeface="Calibri"/>
              <a:cs typeface="Calibri"/>
              <a:sym typeface="Calibri"/>
            </a:endParaRPr>
          </a:p>
          <a:p>
            <a:pPr indent="-50800" lvl="0" marL="228600" rtl="0" algn="l">
              <a:lnSpc>
                <a:spcPct val="90000"/>
              </a:lnSpc>
              <a:spcBef>
                <a:spcPts val="1000"/>
              </a:spcBef>
              <a:spcAft>
                <a:spcPts val="0"/>
              </a:spcAft>
              <a:buNone/>
            </a:pPr>
            <a:r>
              <a:t/>
            </a:r>
            <a:endParaRPr sz="1800">
              <a:solidFill>
                <a:srgbClr val="F2F2F2"/>
              </a:solidFill>
              <a:latin typeface="Calibri"/>
              <a:ea typeface="Calibri"/>
              <a:cs typeface="Calibri"/>
              <a:sym typeface="Calibri"/>
            </a:endParaRPr>
          </a:p>
          <a:p>
            <a:pPr indent="-50800" lvl="0" marL="228600" rtl="0" algn="l">
              <a:lnSpc>
                <a:spcPct val="90000"/>
              </a:lnSpc>
              <a:spcBef>
                <a:spcPts val="1000"/>
              </a:spcBef>
              <a:spcAft>
                <a:spcPts val="0"/>
              </a:spcAft>
              <a:buNone/>
            </a:pPr>
            <a:r>
              <a:t/>
            </a:r>
            <a:endParaRPr sz="1800">
              <a:solidFill>
                <a:srgbClr val="F2F2F2"/>
              </a:solidFill>
              <a:latin typeface="Calibri"/>
              <a:ea typeface="Calibri"/>
              <a:cs typeface="Calibri"/>
              <a:sym typeface="Calibri"/>
            </a:endParaRPr>
          </a:p>
        </p:txBody>
      </p:sp>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Why IIIF AV?</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IIIF Presentation API</a:t>
            </a:r>
            <a:endParaRPr/>
          </a:p>
        </p:txBody>
      </p:sp>
      <p:sp>
        <p:nvSpPr>
          <p:cNvPr id="92" name="Google Shape;92;p19"/>
          <p:cNvSpPr txBox="1"/>
          <p:nvPr>
            <p:ph idx="1" type="body"/>
          </p:nvPr>
        </p:nvSpPr>
        <p:spPr>
          <a:xfrm>
            <a:off x="311700" y="1152475"/>
            <a:ext cx="498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GB"/>
              <a:t>Collection</a:t>
            </a:r>
            <a:r>
              <a:rPr lang="en-GB"/>
              <a:t> &amp; </a:t>
            </a:r>
            <a:r>
              <a:rPr b="1" i="1" lang="en-GB"/>
              <a:t>Manifest</a:t>
            </a:r>
            <a:r>
              <a:rPr lang="en-GB"/>
              <a:t> are just </a:t>
            </a:r>
            <a:r>
              <a:rPr i="1" lang="en-GB"/>
              <a:t>units of distribution</a:t>
            </a:r>
            <a:endParaRPr i="1"/>
          </a:p>
          <a:p>
            <a:pPr indent="0" lvl="0" marL="0" rtl="0" algn="l">
              <a:spcBef>
                <a:spcPts val="1600"/>
              </a:spcBef>
              <a:spcAft>
                <a:spcPts val="0"/>
              </a:spcAft>
              <a:buNone/>
            </a:pPr>
            <a:r>
              <a:rPr b="1" i="1" lang="en-GB"/>
              <a:t>Canvas</a:t>
            </a:r>
            <a:r>
              <a:rPr lang="en-GB"/>
              <a:t> describes an abstract space</a:t>
            </a:r>
            <a:endParaRPr/>
          </a:p>
          <a:p>
            <a:pPr indent="0" lvl="0" marL="0" rtl="0" algn="l">
              <a:spcBef>
                <a:spcPts val="1600"/>
              </a:spcBef>
              <a:spcAft>
                <a:spcPts val="0"/>
              </a:spcAft>
              <a:buNone/>
            </a:pPr>
            <a:r>
              <a:rPr b="1" i="1" lang="en-GB"/>
              <a:t>Annotations</a:t>
            </a:r>
            <a:r>
              <a:rPr lang="en-GB"/>
              <a:t> all the way down</a:t>
            </a:r>
            <a:endParaRPr/>
          </a:p>
          <a:p>
            <a:pPr indent="0" lvl="0" marL="0" rtl="0" algn="l">
              <a:spcBef>
                <a:spcPts val="1600"/>
              </a:spcBef>
              <a:spcAft>
                <a:spcPts val="1600"/>
              </a:spcAft>
              <a:buNone/>
            </a:pPr>
            <a:r>
              <a:rPr b="1" i="1" lang="en-GB"/>
              <a:t>Range</a:t>
            </a:r>
            <a:r>
              <a:rPr lang="en-GB"/>
              <a:t> describes structure</a:t>
            </a:r>
            <a:endParaRPr/>
          </a:p>
        </p:txBody>
      </p:sp>
      <p:pic>
        <p:nvPicPr>
          <p:cNvPr id="93" name="Google Shape;93;p19"/>
          <p:cNvPicPr preferRelativeResize="0"/>
          <p:nvPr/>
        </p:nvPicPr>
        <p:blipFill>
          <a:blip r:embed="rId3">
            <a:alphaModFix/>
          </a:blip>
          <a:stretch>
            <a:fillRect/>
          </a:stretch>
        </p:blipFill>
        <p:spPr>
          <a:xfrm>
            <a:off x="5332300" y="0"/>
            <a:ext cx="3811700"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descr="An empty canvas with dimensions" id="99" name="Google Shape;99;p20" title="Canvas"/>
          <p:cNvSpPr/>
          <p:nvPr/>
        </p:nvSpPr>
        <p:spPr>
          <a:xfrm>
            <a:off x="1948273" y="1280983"/>
            <a:ext cx="4906500" cy="3046800"/>
          </a:xfrm>
          <a:prstGeom prst="rect">
            <a:avLst/>
          </a:prstGeom>
          <a:noFill/>
          <a:ln cap="flat" cmpd="sng" w="12700">
            <a:solidFill>
              <a:srgbClr val="F2F2F2"/>
            </a:solidFill>
            <a:prstDash val="lgDash"/>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00" name="Google Shape;100;p20"/>
          <p:cNvSpPr txBox="1"/>
          <p:nvPr/>
        </p:nvSpPr>
        <p:spPr>
          <a:xfrm>
            <a:off x="1305245" y="417554"/>
            <a:ext cx="61005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GB" sz="1400" u="none" cap="none" strike="noStrike">
                <a:solidFill>
                  <a:srgbClr val="FFFFFF"/>
                </a:solidFill>
                <a:latin typeface="Calibri"/>
                <a:ea typeface="Calibri"/>
                <a:cs typeface="Calibri"/>
                <a:sym typeface="Calibri"/>
              </a:rPr>
              <a:t>For all that image and text content, we do this by assembling content on a 2D Canvas:</a:t>
            </a:r>
            <a:endParaRPr sz="1100"/>
          </a:p>
        </p:txBody>
      </p:sp>
      <p:sp>
        <p:nvSpPr>
          <p:cNvPr id="101" name="Google Shape;101;p20"/>
          <p:cNvSpPr txBox="1"/>
          <p:nvPr/>
        </p:nvSpPr>
        <p:spPr>
          <a:xfrm>
            <a:off x="1667098" y="971550"/>
            <a:ext cx="6018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1400">
                <a:solidFill>
                  <a:srgbClr val="FFFFFF"/>
                </a:solidFill>
                <a:latin typeface="Calibri"/>
                <a:ea typeface="Calibri"/>
                <a:cs typeface="Calibri"/>
                <a:sym typeface="Calibri"/>
              </a:rPr>
              <a:t>(0,0)</a:t>
            </a:r>
            <a:endParaRPr sz="1100"/>
          </a:p>
        </p:txBody>
      </p:sp>
      <p:sp>
        <p:nvSpPr>
          <p:cNvPr id="102" name="Google Shape;102;p20"/>
          <p:cNvSpPr txBox="1"/>
          <p:nvPr/>
        </p:nvSpPr>
        <p:spPr>
          <a:xfrm>
            <a:off x="6387552" y="4327800"/>
            <a:ext cx="12009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1400">
                <a:solidFill>
                  <a:srgbClr val="FFFFFF"/>
                </a:solidFill>
                <a:latin typeface="Calibri"/>
                <a:ea typeface="Calibri"/>
                <a:cs typeface="Calibri"/>
                <a:sym typeface="Calibri"/>
              </a:rPr>
              <a:t>(3110, 2102)</a:t>
            </a:r>
            <a:endParaRPr sz="1100"/>
          </a:p>
        </p:txBody>
      </p:sp>
      <p:pic>
        <p:nvPicPr>
          <p:cNvPr descr="An image of cake annotated onto a canvas" id="103" name="Google Shape;103;p20" title="Sample Image"/>
          <p:cNvPicPr preferRelativeResize="0"/>
          <p:nvPr/>
        </p:nvPicPr>
        <p:blipFill rotWithShape="1">
          <a:blip r:embed="rId3">
            <a:alphaModFix/>
          </a:blip>
          <a:srcRect b="0" l="0" r="0" t="0"/>
          <a:stretch/>
        </p:blipFill>
        <p:spPr>
          <a:xfrm>
            <a:off x="1948274" y="1280983"/>
            <a:ext cx="4906295" cy="3046809"/>
          </a:xfrm>
          <a:prstGeom prst="rect">
            <a:avLst/>
          </a:prstGeom>
          <a:noFill/>
          <a:ln>
            <a:noFill/>
          </a:ln>
        </p:spPr>
      </p:pic>
      <p:sp>
        <p:nvSpPr>
          <p:cNvPr id="104" name="Google Shape;104;p20"/>
          <p:cNvSpPr txBox="1"/>
          <p:nvPr/>
        </p:nvSpPr>
        <p:spPr>
          <a:xfrm>
            <a:off x="2894580" y="3659754"/>
            <a:ext cx="3063300" cy="300300"/>
          </a:xfrm>
          <a:prstGeom prst="rect">
            <a:avLst/>
          </a:prstGeom>
          <a:solidFill>
            <a:srgbClr val="BFBFBF">
              <a:alpha val="63919"/>
            </a:srgbClr>
          </a:solidFill>
          <a:ln cap="flat" cmpd="sng" w="9525">
            <a:solidFill>
              <a:schemeClr val="accent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b="1" lang="en-GB" sz="1500">
                <a:solidFill>
                  <a:schemeClr val="dk1"/>
                </a:solidFill>
                <a:latin typeface="Courier New"/>
                <a:ea typeface="Courier New"/>
                <a:cs typeface="Courier New"/>
                <a:sym typeface="Courier New"/>
              </a:rPr>
              <a:t>SEE OTHER SIDE FOR RECIPE</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p:tgtEl>
                                          <p:spTgt spid="10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1"/>
          <p:cNvSpPr txBox="1"/>
          <p:nvPr/>
        </p:nvSpPr>
        <p:spPr>
          <a:xfrm>
            <a:off x="242866" y="0"/>
            <a:ext cx="8272200" cy="115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sz="4400">
                <a:solidFill>
                  <a:srgbClr val="FFFFFF"/>
                </a:solidFill>
                <a:latin typeface="Calibri"/>
                <a:ea typeface="Calibri"/>
                <a:cs typeface="Calibri"/>
                <a:sym typeface="Calibri"/>
              </a:rPr>
              <a:t>Canvases can now have </a:t>
            </a:r>
            <a:r>
              <a:rPr b="1" lang="en-GB" sz="4400">
                <a:solidFill>
                  <a:srgbClr val="FFFFFF"/>
                </a:solidFill>
                <a:latin typeface="Consolas"/>
                <a:ea typeface="Consolas"/>
                <a:cs typeface="Consolas"/>
                <a:sym typeface="Consolas"/>
              </a:rPr>
              <a:t>duration</a:t>
            </a:r>
            <a:endParaRPr sz="4400">
              <a:solidFill>
                <a:srgbClr val="FFFFFF"/>
              </a:solidFill>
              <a:latin typeface="Calibri"/>
              <a:ea typeface="Calibri"/>
              <a:cs typeface="Calibri"/>
              <a:sym typeface="Calibri"/>
            </a:endParaRPr>
          </a:p>
        </p:txBody>
      </p:sp>
      <p:sp>
        <p:nvSpPr>
          <p:cNvPr descr="Canvas with duration" id="110" name="Google Shape;110;p21" title="Canvas"/>
          <p:cNvSpPr/>
          <p:nvPr/>
        </p:nvSpPr>
        <p:spPr>
          <a:xfrm>
            <a:off x="316484" y="1247873"/>
            <a:ext cx="5146200" cy="3533400"/>
          </a:xfrm>
          <a:prstGeom prst="rect">
            <a:avLst/>
          </a:prstGeom>
          <a:noFill/>
          <a:ln cap="flat" cmpd="sng" w="12700">
            <a:solidFill>
              <a:srgbClr val="F2F2F2"/>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1" name="Google Shape;111;p21"/>
          <p:cNvSpPr txBox="1"/>
          <p:nvPr/>
        </p:nvSpPr>
        <p:spPr>
          <a:xfrm>
            <a:off x="0" y="926650"/>
            <a:ext cx="1331100" cy="32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FFFFFF"/>
                </a:solidFill>
                <a:latin typeface="Calibri"/>
                <a:ea typeface="Calibri"/>
                <a:cs typeface="Calibri"/>
                <a:sym typeface="Calibri"/>
              </a:rPr>
              <a:t>(0,0)</a:t>
            </a:r>
            <a:endParaRPr/>
          </a:p>
        </p:txBody>
      </p:sp>
      <p:sp>
        <p:nvSpPr>
          <p:cNvPr id="112" name="Google Shape;112;p21"/>
          <p:cNvSpPr txBox="1"/>
          <p:nvPr/>
        </p:nvSpPr>
        <p:spPr>
          <a:xfrm>
            <a:off x="4504443" y="4781150"/>
            <a:ext cx="1677600" cy="32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FFFFFF"/>
                </a:solidFill>
                <a:latin typeface="Calibri"/>
                <a:ea typeface="Calibri"/>
                <a:cs typeface="Calibri"/>
                <a:sym typeface="Calibri"/>
              </a:rPr>
              <a:t>(3110, 2102)</a:t>
            </a:r>
            <a:endParaRPr/>
          </a:p>
        </p:txBody>
      </p:sp>
      <p:sp>
        <p:nvSpPr>
          <p:cNvPr id="113" name="Google Shape;113;p21"/>
          <p:cNvSpPr/>
          <p:nvPr/>
        </p:nvSpPr>
        <p:spPr>
          <a:xfrm>
            <a:off x="5462484" y="1129450"/>
            <a:ext cx="985800" cy="1043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7200">
                <a:solidFill>
                  <a:srgbClr val="FFFFFF"/>
                </a:solidFill>
                <a:latin typeface="Open Sans"/>
                <a:ea typeface="Open Sans"/>
                <a:cs typeface="Open Sans"/>
                <a:sym typeface="Open Sans"/>
              </a:rPr>
              <a:t>🕐</a:t>
            </a:r>
            <a:endParaRPr sz="1800">
              <a:solidFill>
                <a:srgbClr val="FFFFFF"/>
              </a:solidFill>
              <a:latin typeface="Calibri"/>
              <a:ea typeface="Calibri"/>
              <a:cs typeface="Calibri"/>
              <a:sym typeface="Calibri"/>
            </a:endParaRPr>
          </a:p>
        </p:txBody>
      </p:sp>
      <p:pic>
        <p:nvPicPr>
          <p:cNvPr descr="Minimal example of a canvas with  space and time dimensions" id="114" name="Google Shape;114;p21" title="Canvas JSON"/>
          <p:cNvPicPr preferRelativeResize="0"/>
          <p:nvPr/>
        </p:nvPicPr>
        <p:blipFill rotWithShape="1">
          <a:blip r:embed="rId3">
            <a:alphaModFix/>
          </a:blip>
          <a:srcRect b="0" l="0" r="0" t="0"/>
          <a:stretch/>
        </p:blipFill>
        <p:spPr>
          <a:xfrm>
            <a:off x="5697673" y="2648963"/>
            <a:ext cx="3416277" cy="16566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628650" y="273847"/>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What does that mean?</a:t>
            </a:r>
            <a:endParaRPr/>
          </a:p>
        </p:txBody>
      </p:sp>
      <p:sp>
        <p:nvSpPr>
          <p:cNvPr id="120" name="Google Shape;120;p22"/>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165100" lvl="0" marL="228600" rtl="0" algn="l">
              <a:spcBef>
                <a:spcPts val="0"/>
              </a:spcBef>
              <a:spcAft>
                <a:spcPts val="0"/>
              </a:spcAft>
              <a:buClr>
                <a:schemeClr val="dk1"/>
              </a:buClr>
              <a:buSzPts val="1800"/>
              <a:buChar char="•"/>
            </a:pPr>
            <a:r>
              <a:rPr lang="en-GB">
                <a:solidFill>
                  <a:schemeClr val="dk1"/>
                </a:solidFill>
              </a:rPr>
              <a:t>It means the simplest (and most common) use case…</a:t>
            </a:r>
            <a:endParaRPr>
              <a:solidFill>
                <a:schemeClr val="dk1"/>
              </a:solidFill>
            </a:endParaRPr>
          </a:p>
          <a:p>
            <a:pPr indent="-190500" lvl="1" marL="685800" rtl="0" algn="l">
              <a:spcBef>
                <a:spcPts val="500"/>
              </a:spcBef>
              <a:spcAft>
                <a:spcPts val="0"/>
              </a:spcAft>
              <a:buClr>
                <a:schemeClr val="dk1"/>
              </a:buClr>
              <a:buSzPts val="1800"/>
              <a:buChar char="•"/>
            </a:pPr>
            <a:r>
              <a:rPr lang="en-GB" sz="1800">
                <a:solidFill>
                  <a:schemeClr val="dk1"/>
                </a:solidFill>
              </a:rPr>
              <a:t>Just play the audio</a:t>
            </a:r>
            <a:endParaRPr sz="1800">
              <a:solidFill>
                <a:schemeClr val="dk1"/>
              </a:solidFill>
            </a:endParaRPr>
          </a:p>
          <a:p>
            <a:pPr indent="-190500" lvl="1" marL="685800" rtl="0" algn="l">
              <a:spcBef>
                <a:spcPts val="500"/>
              </a:spcBef>
              <a:spcAft>
                <a:spcPts val="0"/>
              </a:spcAft>
              <a:buClr>
                <a:schemeClr val="dk1"/>
              </a:buClr>
              <a:buSzPts val="1800"/>
              <a:buChar char="•"/>
            </a:pPr>
            <a:r>
              <a:rPr lang="en-GB" sz="1800">
                <a:solidFill>
                  <a:schemeClr val="dk1"/>
                </a:solidFill>
              </a:rPr>
              <a:t>Just play the video</a:t>
            </a:r>
            <a:endParaRPr sz="1800">
              <a:solidFill>
                <a:schemeClr val="dk1"/>
              </a:solidFill>
            </a:endParaRPr>
          </a:p>
          <a:p>
            <a:pPr indent="-165100" lvl="0" marL="228600" rtl="0" algn="l">
              <a:spcBef>
                <a:spcPts val="1000"/>
              </a:spcBef>
              <a:spcAft>
                <a:spcPts val="0"/>
              </a:spcAft>
              <a:buClr>
                <a:schemeClr val="dk1"/>
              </a:buClr>
              <a:buSzPts val="1800"/>
              <a:buChar char="•"/>
            </a:pPr>
            <a:r>
              <a:rPr lang="en-GB">
                <a:solidFill>
                  <a:schemeClr val="dk1"/>
                </a:solidFill>
              </a:rPr>
              <a:t>…is as easy as its 2D equivalent – one image of a painting, etc.</a:t>
            </a:r>
            <a:endParaRPr>
              <a:solidFill>
                <a:schemeClr val="dk1"/>
              </a:solidFill>
            </a:endParaRPr>
          </a:p>
          <a:p>
            <a:pPr indent="-165100" lvl="0" marL="228600" rtl="0" algn="l">
              <a:spcBef>
                <a:spcPts val="1000"/>
              </a:spcBef>
              <a:spcAft>
                <a:spcPts val="0"/>
              </a:spcAft>
              <a:buClr>
                <a:schemeClr val="dk1"/>
              </a:buClr>
              <a:buSzPts val="1800"/>
              <a:buChar char="•"/>
            </a:pPr>
            <a:r>
              <a:rPr lang="en-GB">
                <a:solidFill>
                  <a:schemeClr val="dk1"/>
                </a:solidFill>
              </a:rPr>
              <a:t>The content just fills the </a:t>
            </a:r>
            <a:r>
              <a:rPr i="1" lang="en-GB">
                <a:solidFill>
                  <a:schemeClr val="dk1"/>
                </a:solidFill>
              </a:rPr>
              <a:t>canvas time </a:t>
            </a:r>
            <a:r>
              <a:rPr lang="en-GB">
                <a:solidFill>
                  <a:schemeClr val="dk1"/>
                </a:solidFill>
              </a:rPr>
              <a:t>– the duration.</a:t>
            </a:r>
            <a:endParaRPr>
              <a:solidFill>
                <a:schemeClr val="dk1"/>
              </a:solidFill>
            </a:endParaRPr>
          </a:p>
          <a:p>
            <a:pPr indent="-50800" lvl="0" marL="228600" rtl="0" algn="l">
              <a:spcBef>
                <a:spcPts val="1000"/>
              </a:spcBef>
              <a:spcAft>
                <a:spcPts val="0"/>
              </a:spcAft>
              <a:buClr>
                <a:schemeClr val="dk1"/>
              </a:buClr>
              <a:buSzPts val="2800"/>
              <a:buFont typeface="Arial"/>
              <a:buNone/>
            </a:pPr>
            <a:r>
              <a:t/>
            </a:r>
            <a:endParaRPr>
              <a:solidFill>
                <a:schemeClr val="dk1"/>
              </a:solidFill>
            </a:endParaRPr>
          </a:p>
          <a:p>
            <a:pPr indent="-165100" lvl="0" marL="228600" rtl="0" algn="l">
              <a:spcBef>
                <a:spcPts val="1000"/>
              </a:spcBef>
              <a:spcAft>
                <a:spcPts val="0"/>
              </a:spcAft>
              <a:buClr>
                <a:schemeClr val="dk1"/>
              </a:buClr>
              <a:buSzPts val="1800"/>
              <a:buChar char="•"/>
            </a:pPr>
            <a:r>
              <a:rPr lang="en-GB">
                <a:solidFill>
                  <a:schemeClr val="dk1"/>
                </a:solidFill>
              </a:rPr>
              <a:t>But we also have the same toolkit for complex content association and description.</a:t>
            </a:r>
            <a:endParaRPr>
              <a:solidFill>
                <a:schemeClr val="dk1"/>
              </a:solidFill>
            </a:endParaRPr>
          </a:p>
          <a:p>
            <a:pPr indent="-165100" lvl="0" marL="228600" rtl="0" algn="l">
              <a:spcBef>
                <a:spcPts val="1000"/>
              </a:spcBef>
              <a:spcAft>
                <a:spcPts val="0"/>
              </a:spcAft>
              <a:buClr>
                <a:schemeClr val="dk1"/>
              </a:buClr>
              <a:buSzPts val="1800"/>
              <a:buChar char="•"/>
            </a:pPr>
            <a:r>
              <a:rPr lang="en-GB">
                <a:solidFill>
                  <a:schemeClr val="dk1"/>
                </a:solidFill>
              </a:rPr>
              <a:t>And we NEED IT!</a:t>
            </a:r>
            <a:endParaRPr>
              <a:solidFill>
                <a:schemeClr val="dk1"/>
              </a:solidFill>
            </a:endParaRPr>
          </a:p>
          <a:p>
            <a:pPr indent="0" lvl="0" marL="0" rtl="0" algn="l">
              <a:spcBef>
                <a:spcPts val="8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